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1" r:id="rId5"/>
  </p:sldMasterIdLst>
  <p:notesMasterIdLst>
    <p:notesMasterId r:id="rId19"/>
  </p:notesMasterIdLst>
  <p:handoutMasterIdLst>
    <p:handoutMasterId r:id="rId20"/>
  </p:handoutMasterIdLst>
  <p:sldIdLst>
    <p:sldId id="348" r:id="rId6"/>
    <p:sldId id="349" r:id="rId7"/>
    <p:sldId id="350" r:id="rId8"/>
    <p:sldId id="341" r:id="rId9"/>
    <p:sldId id="342" r:id="rId10"/>
    <p:sldId id="343" r:id="rId11"/>
    <p:sldId id="344" r:id="rId12"/>
    <p:sldId id="339" r:id="rId13"/>
    <p:sldId id="337" r:id="rId14"/>
    <p:sldId id="338" r:id="rId15"/>
    <p:sldId id="345" r:id="rId16"/>
    <p:sldId id="346" r:id="rId17"/>
    <p:sldId id="347" r:id="rId18"/>
  </p:sldIdLst>
  <p:sldSz cx="18288000" cy="10287000"/>
  <p:notesSz cx="6858000" cy="9144000"/>
  <p:embeddedFontLs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5D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437F3B-F92B-0CFC-65D0-158060E6E5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76812-87D9-7F1C-BABD-EEAE7FF820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22E57-128B-451A-A92C-D7694608BFCB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BFA00-C5F7-8E38-7F2E-091A0763AD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7945C-142F-D81B-CC2A-66890944B2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D7528-AB49-4F70-B7FD-140B5EA77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36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9F165-0696-4E80-9BE2-B64E904C1532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E2114-63AB-4F2F-BD52-B086E47C1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D6E-B92A-6FF7-3728-966B9742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86705-3E11-F2F2-C789-448DC6885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19414-6026-8E94-011C-102359233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030C-F590-05E5-5EE5-C34C39DDE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D1CA-B81A-9096-11D3-DB556DB4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0508C-A000-3863-DE32-745B3D76C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07275-A1D5-6667-045C-8464FFBDF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DFC2-65AF-9208-B098-3DCCAB87B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2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49D2-76BE-EEBA-7873-9E45D9E5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6C582-B702-CBF8-5CB6-DB296656A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DF20E-A7D2-4807-FFD5-3FFF6169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819B9-81A7-5860-3DF3-077EC288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7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532-2F46-DF1A-BF7F-6C207CEEA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9C30-863D-BA4D-D31F-478FA7FD2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825CC-C8E3-7E28-1077-53E6FD53F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D78DB-59FF-03C3-73F9-03094223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AD6E-B92A-6FF7-3728-966B9742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86705-3E11-F2F2-C789-448DC6885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19414-6026-8E94-011C-102359233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030C-F590-05E5-5EE5-C34C39DDE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BB042-C901-DAFE-7FEC-1F594BF2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F1D89-A615-DF80-4E2C-F332A312D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02B3D-71C5-4F7D-4CFC-C9F42A755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5440-598B-2D8B-C982-576A806F3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5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729F2-1D85-FB4A-7604-612863E00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75389-E170-D6D0-3B3D-3FE3D274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D13FD-0F6E-C64C-ADFE-BCE3FF27C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19D0-A7F7-977A-3145-F26BC36EC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49D2-76BE-EEBA-7873-9E45D9E5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6C582-B702-CBF8-5CB6-DB296656A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DF20E-A7D2-4807-FFD5-3FFF6169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819B9-81A7-5860-3DF3-077EC288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7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532-2F46-DF1A-BF7F-6C207CEEA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9C30-863D-BA4D-D31F-478FA7FD2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825CC-C8E3-7E28-1077-53E6FD53F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D78DB-59FF-03C3-73F9-03094223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E2114-63AB-4F2F-BD52-B086E47C15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ound the Clock - Campaign Middle East">
            <a:extLst>
              <a:ext uri="{FF2B5EF4-FFF2-40B4-BE49-F238E27FC236}">
                <a16:creationId xmlns:a16="http://schemas.microsoft.com/office/drawing/2014/main" id="{32D27C53-4009-8242-DDCD-946C939257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714" r="95143">
                        <a14:foregroundMark x1="12143" y1="32800" x2="12143" y2="32800"/>
                        <a14:foregroundMark x1="12143" y1="32800" x2="12143" y2="32800"/>
                        <a14:foregroundMark x1="12143" y1="32800" x2="12143" y2="32800"/>
                        <a14:foregroundMark x1="10857" y1="30800" x2="9143" y2="40800"/>
                        <a14:foregroundMark x1="9143" y1="40800" x2="11286" y2="34200"/>
                        <a14:foregroundMark x1="11286" y1="34200" x2="11286" y2="34000"/>
                        <a14:foregroundMark x1="3143" y1="33800" x2="4429" y2="38200"/>
                        <a14:foregroundMark x1="2143" y1="59600" x2="1857" y2="62000"/>
                        <a14:foregroundMark x1="24857" y1="39400" x2="24857" y2="39400"/>
                        <a14:foregroundMark x1="23143" y1="40400" x2="23143" y2="40400"/>
                        <a14:foregroundMark x1="26286" y1="41200" x2="30000" y2="40000"/>
                        <a14:foregroundMark x1="33000" y1="40800" x2="31143" y2="31200"/>
                        <a14:foregroundMark x1="39714" y1="35000" x2="39143" y2="43200"/>
                        <a14:foregroundMark x1="47429" y1="35400" x2="46571" y2="42200"/>
                        <a14:foregroundMark x1="59857" y1="35000" x2="60286" y2="42000"/>
                        <a14:foregroundMark x1="60286" y1="42000" x2="62429" y2="46400"/>
                        <a14:foregroundMark x1="73571" y1="34400" x2="73714" y2="42800"/>
                        <a14:foregroundMark x1="87857" y1="33200" x2="86143" y2="41000"/>
                        <a14:foregroundMark x1="94857" y1="29400" x2="95143" y2="39200"/>
                        <a14:foregroundMark x1="88143" y1="58600" x2="87143" y2="67400"/>
                        <a14:foregroundMark x1="84000" y1="60200" x2="79143" y2="61600"/>
                        <a14:foregroundMark x1="79143" y1="61600" x2="79000" y2="65400"/>
                        <a14:foregroundMark x1="74857" y1="64200" x2="74571" y2="66800"/>
                        <a14:foregroundMark x1="63286" y1="63600" x2="62571" y2="68000"/>
                        <a14:foregroundMark x1="58143" y1="70400" x2="55571" y2="69800"/>
                        <a14:foregroundMark x1="40286" y1="68000" x2="40286" y2="68000"/>
                        <a14:foregroundMark x1="40286" y1="68000" x2="40286" y2="68000"/>
                        <a14:foregroundMark x1="35857" y1="67400" x2="35857" y2="67400"/>
                        <a14:foregroundMark x1="22714" y1="65800" x2="22714" y2="65800"/>
                        <a14:backgroundMark x1="15857" y1="9800" x2="15857" y2="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9515816"/>
            <a:ext cx="1199195" cy="8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Emirates Stallions Group Launches Royal Development Holding - Construction  Business News Middle East">
            <a:extLst>
              <a:ext uri="{FF2B5EF4-FFF2-40B4-BE49-F238E27FC236}">
                <a16:creationId xmlns:a16="http://schemas.microsoft.com/office/drawing/2014/main" id="{9A853DE8-6B80-6CB7-63D8-5B9FEBCD9A7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00" b="64889" l="22000" r="78875">
                        <a14:foregroundMark x1="22000" y1="41333" x2="22000" y2="41333"/>
                        <a14:foregroundMark x1="33688" y1="40111" x2="33688" y2="40111"/>
                        <a14:foregroundMark x1="36875" y1="45111" x2="36875" y2="45111"/>
                        <a14:foregroundMark x1="33500" y1="36444" x2="33500" y2="36444"/>
                        <a14:foregroundMark x1="39625" y1="39444" x2="39625" y2="39444"/>
                        <a14:foregroundMark x1="39625" y1="39444" x2="39625" y2="39444"/>
                        <a14:foregroundMark x1="46063" y1="37889" x2="46063" y2="37889"/>
                        <a14:foregroundMark x1="51313" y1="40889" x2="51313" y2="40889"/>
                        <a14:foregroundMark x1="57063" y1="39222" x2="57063" y2="39222"/>
                        <a14:foregroundMark x1="35563" y1="50667" x2="35563" y2="50667"/>
                        <a14:foregroundMark x1="36625" y1="50222" x2="36625" y2="50222"/>
                        <a14:foregroundMark x1="39188" y1="50222" x2="39188" y2="50222"/>
                        <a14:foregroundMark x1="41438" y1="51222" x2="41438" y2="51222"/>
                        <a14:foregroundMark x1="43875" y1="50889" x2="43875" y2="50889"/>
                        <a14:foregroundMark x1="45750" y1="50889" x2="45750" y2="50889"/>
                        <a14:foregroundMark x1="48938" y1="51444" x2="48938" y2="51444"/>
                        <a14:foregroundMark x1="51250" y1="50778" x2="51250" y2="50778"/>
                        <a14:foregroundMark x1="54250" y1="50667" x2="54250" y2="50667"/>
                        <a14:foregroundMark x1="56750" y1="49667" x2="56750" y2="49667"/>
                        <a14:foregroundMark x1="62875" y1="50444" x2="62875" y2="50444"/>
                        <a14:foregroundMark x1="60063" y1="51444" x2="60063" y2="51444"/>
                        <a14:foregroundMark x1="65375" y1="51556" x2="65375" y2="51556"/>
                        <a14:foregroundMark x1="68438" y1="50444" x2="68438" y2="50444"/>
                        <a14:foregroundMark x1="70625" y1="50333" x2="70625" y2="50333"/>
                        <a14:foregroundMark x1="73250" y1="49667" x2="73250" y2="49667"/>
                        <a14:foregroundMark x1="74625" y1="49111" x2="74625" y2="49111"/>
                        <a14:foregroundMark x1="77125" y1="49778" x2="77125" y2="49778"/>
                        <a14:foregroundMark x1="78875" y1="51000" x2="78875" y2="51000"/>
                        <a14:foregroundMark x1="49500" y1="62667" x2="49500" y2="62667"/>
                        <a14:foregroundMark x1="46000" y1="62444" x2="46000" y2="62444"/>
                        <a14:foregroundMark x1="41813" y1="61444" x2="41813" y2="61444"/>
                        <a14:foregroundMark x1="38938" y1="62889" x2="38938" y2="62889"/>
                        <a14:foregroundMark x1="39250" y1="63000" x2="39250" y2="63000"/>
                        <a14:foregroundMark x1="39250" y1="63222" x2="39250" y2="63222"/>
                        <a14:foregroundMark x1="39250" y1="63222" x2="39250" y2="63222"/>
                        <a14:foregroundMark x1="39250" y1="63222" x2="39250" y2="62333"/>
                        <a14:foregroundMark x1="35688" y1="62667" x2="35063" y2="62667"/>
                        <a14:foregroundMark x1="34938" y1="60111" x2="35375" y2="61000"/>
                        <a14:foregroundMark x1="34250" y1="61556" x2="34125" y2="62444"/>
                        <a14:foregroundMark x1="37250" y1="62667" x2="37591" y2="62111"/>
                        <a14:foregroundMark x1="51688" y1="62444" x2="51875" y2="61111"/>
                        <a14:foregroundMark x1="54875" y1="62889" x2="54875" y2="62333"/>
                        <a14:foregroundMark x1="58438" y1="60889" x2="58438" y2="61222"/>
                        <a14:foregroundMark x1="62313" y1="62000" x2="62313" y2="62000"/>
                        <a14:foregroundMark x1="65188" y1="62111" x2="65188" y2="62111"/>
                        <a14:foregroundMark x1="68188" y1="62222" x2="68188" y2="62222"/>
                        <a14:foregroundMark x1="72250" y1="61667" x2="72250" y2="61667"/>
                        <a14:backgroundMark x1="49625" y1="50000" x2="49625" y2="50000"/>
                        <a14:backgroundMark x1="35000" y1="61889" x2="35000" y2="61889"/>
                        <a14:backgroundMark x1="37688" y1="62111" x2="37688" y2="62111"/>
                        <a14:backgroundMark x1="37688" y1="61889" x2="37688" y2="61889"/>
                        <a14:backgroundMark x1="63313" y1="61111" x2="63313" y2="61111"/>
                        <a14:backgroundMark x1="65813" y1="61778" x2="65813" y2="6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31334" r="19500" b="31333"/>
          <a:stretch>
            <a:fillRect/>
          </a:stretch>
        </p:blipFill>
        <p:spPr bwMode="auto">
          <a:xfrm>
            <a:off x="118699" y="9515816"/>
            <a:ext cx="1939372" cy="65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9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6" y="409576"/>
            <a:ext cx="6016626" cy="1743077"/>
          </a:xfrm>
        </p:spPr>
        <p:txBody>
          <a:bodyPr anchor="b"/>
          <a:lstStyle>
            <a:lvl1pPr algn="l">
              <a:defRPr sz="3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82"/>
            <a:ext cx="10223501" cy="8779670"/>
          </a:xfrm>
        </p:spPr>
        <p:txBody>
          <a:bodyPr/>
          <a:lstStyle>
            <a:lvl1pPr>
              <a:defRPr sz="6399"/>
            </a:lvl1pPr>
            <a:lvl2pPr>
              <a:defRPr sz="5598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6" y="2152655"/>
            <a:ext cx="6016626" cy="7036595"/>
          </a:xfrm>
        </p:spPr>
        <p:txBody>
          <a:bodyPr/>
          <a:lstStyle>
            <a:lvl1pPr marL="0" indent="0">
              <a:buNone/>
              <a:defRPr sz="2799"/>
            </a:lvl1pPr>
            <a:lvl2pPr marL="914133" indent="0">
              <a:buNone/>
              <a:defRPr sz="2400"/>
            </a:lvl2pPr>
            <a:lvl3pPr marL="1828268" indent="0">
              <a:buNone/>
              <a:defRPr sz="2000"/>
            </a:lvl3pPr>
            <a:lvl4pPr marL="2742401" indent="0">
              <a:buNone/>
              <a:defRPr sz="1800"/>
            </a:lvl4pPr>
            <a:lvl5pPr marL="3656534" indent="0">
              <a:buNone/>
              <a:defRPr sz="1800"/>
            </a:lvl5pPr>
            <a:lvl6pPr marL="4570667" indent="0">
              <a:buNone/>
              <a:defRPr sz="1800"/>
            </a:lvl6pPr>
            <a:lvl7pPr marL="5484801" indent="0">
              <a:buNone/>
              <a:defRPr sz="1800"/>
            </a:lvl7pPr>
            <a:lvl8pPr marL="6398933" indent="0">
              <a:buNone/>
              <a:defRPr sz="1800"/>
            </a:lvl8pPr>
            <a:lvl9pPr marL="7313067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7" y="7200904"/>
            <a:ext cx="10972800" cy="850109"/>
          </a:xfrm>
        </p:spPr>
        <p:txBody>
          <a:bodyPr anchor="b"/>
          <a:lstStyle>
            <a:lvl1pPr algn="l">
              <a:defRPr sz="3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7" y="919163"/>
            <a:ext cx="10972800" cy="6172200"/>
          </a:xfrm>
        </p:spPr>
        <p:txBody>
          <a:bodyPr/>
          <a:lstStyle>
            <a:lvl1pPr marL="0" indent="0">
              <a:buNone/>
              <a:defRPr sz="6399"/>
            </a:lvl1pPr>
            <a:lvl2pPr marL="914133" indent="0">
              <a:buNone/>
              <a:defRPr sz="5598"/>
            </a:lvl2pPr>
            <a:lvl3pPr marL="1828268" indent="0">
              <a:buNone/>
              <a:defRPr sz="4799"/>
            </a:lvl3pPr>
            <a:lvl4pPr marL="2742401" indent="0">
              <a:buNone/>
              <a:defRPr sz="3999"/>
            </a:lvl4pPr>
            <a:lvl5pPr marL="3656534" indent="0">
              <a:buNone/>
              <a:defRPr sz="3999"/>
            </a:lvl5pPr>
            <a:lvl6pPr marL="4570667" indent="0">
              <a:buNone/>
              <a:defRPr sz="3999"/>
            </a:lvl6pPr>
            <a:lvl7pPr marL="5484801" indent="0">
              <a:buNone/>
              <a:defRPr sz="3999"/>
            </a:lvl7pPr>
            <a:lvl8pPr marL="6398933" indent="0">
              <a:buNone/>
              <a:defRPr sz="3999"/>
            </a:lvl8pPr>
            <a:lvl9pPr marL="7313067" indent="0">
              <a:buNone/>
              <a:defRPr sz="3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7" y="8051011"/>
            <a:ext cx="10972800" cy="1207295"/>
          </a:xfrm>
        </p:spPr>
        <p:txBody>
          <a:bodyPr/>
          <a:lstStyle>
            <a:lvl1pPr marL="0" indent="0">
              <a:buNone/>
              <a:defRPr sz="2799"/>
            </a:lvl1pPr>
            <a:lvl2pPr marL="914133" indent="0">
              <a:buNone/>
              <a:defRPr sz="2400"/>
            </a:lvl2pPr>
            <a:lvl3pPr marL="1828268" indent="0">
              <a:buNone/>
              <a:defRPr sz="2000"/>
            </a:lvl3pPr>
            <a:lvl4pPr marL="2742401" indent="0">
              <a:buNone/>
              <a:defRPr sz="1800"/>
            </a:lvl4pPr>
            <a:lvl5pPr marL="3656534" indent="0">
              <a:buNone/>
              <a:defRPr sz="1800"/>
            </a:lvl5pPr>
            <a:lvl6pPr marL="4570667" indent="0">
              <a:buNone/>
              <a:defRPr sz="1800"/>
            </a:lvl6pPr>
            <a:lvl7pPr marL="5484801" indent="0">
              <a:buNone/>
              <a:defRPr sz="1800"/>
            </a:lvl7pPr>
            <a:lvl8pPr marL="6398933" indent="0">
              <a:buNone/>
              <a:defRPr sz="1800"/>
            </a:lvl8pPr>
            <a:lvl9pPr marL="7313067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4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3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62"/>
            <a:ext cx="4114800" cy="8777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62"/>
            <a:ext cx="12039600" cy="8777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1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1" y="411962"/>
            <a:ext cx="16459202" cy="1073942"/>
          </a:xfrm>
        </p:spPr>
        <p:txBody>
          <a:bodyPr>
            <a:normAutofit/>
          </a:bodyPr>
          <a:lstStyle>
            <a:lvl1pPr algn="l">
              <a:defRPr sz="55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1485900"/>
            <a:ext cx="16459202" cy="762000"/>
          </a:xfrm>
        </p:spPr>
        <p:txBody>
          <a:bodyPr>
            <a:noAutofit/>
          </a:bodyPr>
          <a:lstStyle>
            <a:lvl1pPr marL="0" indent="0">
              <a:buNone/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137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411964"/>
            <a:ext cx="10058400" cy="1066622"/>
          </a:xfrm>
        </p:spPr>
        <p:txBody>
          <a:bodyPr>
            <a:no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145001" y="9534532"/>
            <a:ext cx="1143002" cy="547688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21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220452" y="543209"/>
            <a:ext cx="6172200" cy="800100"/>
          </a:xfrm>
        </p:spPr>
        <p:txBody>
          <a:bodyPr anchor="ctr">
            <a:noAutofit/>
          </a:bodyPr>
          <a:lstStyle>
            <a:lvl1pPr marL="0" indent="0" algn="r">
              <a:buNone/>
              <a:defRPr sz="2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Breadcrumb 1 &gt; Breadcrumb 2</a:t>
            </a:r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46152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1026587" y="1600200"/>
            <a:ext cx="6288138" cy="1143000"/>
          </a:xfrm>
        </p:spPr>
        <p:txBody>
          <a:bodyPr>
            <a:noAutofit/>
          </a:bodyPr>
          <a:lstStyle>
            <a:lvl1pPr>
              <a:defRPr sz="5999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1026587" y="3086100"/>
            <a:ext cx="6288138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889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8009" y="4305952"/>
            <a:ext cx="8898335" cy="1066622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2/12/2026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6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4838700"/>
            <a:ext cx="18288000" cy="54483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2" y="7481985"/>
            <a:ext cx="15544800" cy="916230"/>
          </a:xfrm>
        </p:spPr>
        <p:txBody>
          <a:bodyPr/>
          <a:lstStyle>
            <a:lvl1pPr algn="ctr">
              <a:defRPr lang="en-US" sz="5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1" y="8264040"/>
            <a:ext cx="12801602" cy="1146660"/>
          </a:xfrm>
        </p:spPr>
        <p:txBody>
          <a:bodyPr>
            <a:normAutofit/>
          </a:bodyPr>
          <a:lstStyle>
            <a:lvl1pPr marL="0" indent="0" algn="ctr">
              <a:buNone/>
              <a:defRPr lang="en-US" sz="35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914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0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4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39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8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2" y="3195644"/>
            <a:ext cx="15544800" cy="2205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1" y="5829300"/>
            <a:ext cx="12801602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0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4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398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2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9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4"/>
            <a:ext cx="15544800" cy="2043113"/>
          </a:xfrm>
        </p:spPr>
        <p:txBody>
          <a:bodyPr anchor="t"/>
          <a:lstStyle>
            <a:lvl1pPr algn="l">
              <a:defRPr sz="79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1pPr>
            <a:lvl2pPr marL="91413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2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240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53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66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480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8933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06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71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4"/>
            <a:ext cx="8077200" cy="6788945"/>
          </a:xfrm>
        </p:spPr>
        <p:txBody>
          <a:bodyPr/>
          <a:lstStyle>
            <a:lvl1pPr>
              <a:defRPr sz="5598"/>
            </a:lvl1pPr>
            <a:lvl2pPr>
              <a:defRPr sz="4799"/>
            </a:lvl2pPr>
            <a:lvl3pPr>
              <a:defRPr sz="3999"/>
            </a:lvl3pPr>
            <a:lvl4pPr>
              <a:defRPr sz="3599"/>
            </a:lvl4pPr>
            <a:lvl5pPr>
              <a:defRPr sz="3599"/>
            </a:lvl5pPr>
            <a:lvl6pPr>
              <a:defRPr sz="3599"/>
            </a:lvl6pPr>
            <a:lvl7pPr>
              <a:defRPr sz="3599"/>
            </a:lvl7pPr>
            <a:lvl8pPr>
              <a:defRPr sz="3599"/>
            </a:lvl8pPr>
            <a:lvl9pPr>
              <a:defRPr sz="3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4"/>
            <a:ext cx="8077200" cy="6788945"/>
          </a:xfrm>
        </p:spPr>
        <p:txBody>
          <a:bodyPr/>
          <a:lstStyle>
            <a:lvl1pPr>
              <a:defRPr sz="5598"/>
            </a:lvl1pPr>
            <a:lvl2pPr>
              <a:defRPr sz="4799"/>
            </a:lvl2pPr>
            <a:lvl3pPr>
              <a:defRPr sz="3999"/>
            </a:lvl3pPr>
            <a:lvl4pPr>
              <a:defRPr sz="3599"/>
            </a:lvl4pPr>
            <a:lvl5pPr>
              <a:defRPr sz="3599"/>
            </a:lvl5pPr>
            <a:lvl6pPr>
              <a:defRPr sz="3599"/>
            </a:lvl6pPr>
            <a:lvl7pPr>
              <a:defRPr sz="3599"/>
            </a:lvl7pPr>
            <a:lvl8pPr>
              <a:defRPr sz="3599"/>
            </a:lvl8pPr>
            <a:lvl9pPr>
              <a:defRPr sz="3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9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2302672"/>
            <a:ext cx="8080376" cy="959645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33" indent="0">
              <a:buNone/>
              <a:defRPr sz="3999" b="1"/>
            </a:lvl2pPr>
            <a:lvl3pPr marL="1828268" indent="0">
              <a:buNone/>
              <a:defRPr sz="3599" b="1"/>
            </a:lvl3pPr>
            <a:lvl4pPr marL="2742401" indent="0">
              <a:buNone/>
              <a:defRPr sz="3200" b="1"/>
            </a:lvl4pPr>
            <a:lvl5pPr marL="3656534" indent="0">
              <a:buNone/>
              <a:defRPr sz="3200" b="1"/>
            </a:lvl5pPr>
            <a:lvl6pPr marL="4570667" indent="0">
              <a:buNone/>
              <a:defRPr sz="3200" b="1"/>
            </a:lvl6pPr>
            <a:lvl7pPr marL="5484801" indent="0">
              <a:buNone/>
              <a:defRPr sz="3200" b="1"/>
            </a:lvl7pPr>
            <a:lvl8pPr marL="6398933" indent="0">
              <a:buNone/>
              <a:defRPr sz="3200" b="1"/>
            </a:lvl8pPr>
            <a:lvl9pPr marL="731306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3262313"/>
            <a:ext cx="8080376" cy="5926932"/>
          </a:xfrm>
        </p:spPr>
        <p:txBody>
          <a:bodyPr/>
          <a:lstStyle>
            <a:lvl1pPr>
              <a:defRPr sz="4799"/>
            </a:lvl1pPr>
            <a:lvl2pPr>
              <a:defRPr sz="3999"/>
            </a:lvl2pPr>
            <a:lvl3pPr>
              <a:defRPr sz="3599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6" y="2302672"/>
            <a:ext cx="8083550" cy="959645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33" indent="0">
              <a:buNone/>
              <a:defRPr sz="3999" b="1"/>
            </a:lvl2pPr>
            <a:lvl3pPr marL="1828268" indent="0">
              <a:buNone/>
              <a:defRPr sz="3599" b="1"/>
            </a:lvl3pPr>
            <a:lvl4pPr marL="2742401" indent="0">
              <a:buNone/>
              <a:defRPr sz="3200" b="1"/>
            </a:lvl4pPr>
            <a:lvl5pPr marL="3656534" indent="0">
              <a:buNone/>
              <a:defRPr sz="3200" b="1"/>
            </a:lvl5pPr>
            <a:lvl6pPr marL="4570667" indent="0">
              <a:buNone/>
              <a:defRPr sz="3200" b="1"/>
            </a:lvl6pPr>
            <a:lvl7pPr marL="5484801" indent="0">
              <a:buNone/>
              <a:defRPr sz="3200" b="1"/>
            </a:lvl7pPr>
            <a:lvl8pPr marL="6398933" indent="0">
              <a:buNone/>
              <a:defRPr sz="3200" b="1"/>
            </a:lvl8pPr>
            <a:lvl9pPr marL="731306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6" y="3262313"/>
            <a:ext cx="8083550" cy="5926932"/>
          </a:xfrm>
        </p:spPr>
        <p:txBody>
          <a:bodyPr/>
          <a:lstStyle>
            <a:lvl1pPr>
              <a:defRPr sz="4799"/>
            </a:lvl1pPr>
            <a:lvl2pPr>
              <a:defRPr sz="3999"/>
            </a:lvl2pPr>
            <a:lvl3pPr>
              <a:defRPr sz="3599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4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1" y="411962"/>
            <a:ext cx="16459202" cy="1073942"/>
          </a:xfrm>
        </p:spPr>
        <p:txBody>
          <a:bodyPr>
            <a:normAutofit/>
          </a:bodyPr>
          <a:lstStyle>
            <a:lvl1pPr algn="l">
              <a:defRPr sz="55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46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1" y="411962"/>
            <a:ext cx="16459202" cy="1073942"/>
          </a:xfrm>
        </p:spPr>
        <p:txBody>
          <a:bodyPr>
            <a:normAutofit/>
          </a:bodyPr>
          <a:lstStyle>
            <a:lvl1pPr algn="l">
              <a:defRPr sz="559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1485900"/>
            <a:ext cx="16459202" cy="762000"/>
          </a:xfrm>
        </p:spPr>
        <p:txBody>
          <a:bodyPr>
            <a:noAutofit/>
          </a:bodyPr>
          <a:lstStyle>
            <a:lvl1pPr marL="0" indent="0">
              <a:buNone/>
              <a:defRPr sz="27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311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411962"/>
            <a:ext cx="16459202" cy="106662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707640"/>
            <a:ext cx="16459202" cy="748160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30"/>
            <a:ext cx="4267200" cy="547688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343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828343"/>
              <a:t>2/12/2026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2" y="9534530"/>
            <a:ext cx="5791200" cy="547688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34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3" y="9534530"/>
            <a:ext cx="4267200" cy="547688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343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82834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1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1828268" rtl="0" eaLnBrk="1" latinLnBrk="0" hangingPunct="1">
        <a:spcBef>
          <a:spcPct val="0"/>
        </a:spcBef>
        <a:buNone/>
        <a:defRPr sz="47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685601" indent="-685601" algn="l" defTabSz="1828268" rtl="0" eaLnBrk="1" latinLnBrk="0" hangingPunct="1">
        <a:spcBef>
          <a:spcPct val="20000"/>
        </a:spcBef>
        <a:buFont typeface="Arial" pitchFamily="34" charset="0"/>
        <a:buChar char="•"/>
        <a:defRPr sz="5399" kern="1200">
          <a:solidFill>
            <a:schemeClr val="tx1"/>
          </a:solidFill>
          <a:latin typeface="+mj-lt"/>
          <a:ea typeface="+mn-ea"/>
          <a:cs typeface="+mn-cs"/>
        </a:defRPr>
      </a:lvl1pPr>
      <a:lvl2pPr marL="1485467" indent="-571334" algn="l" defTabSz="1828268" rtl="0" eaLnBrk="1" latinLnBrk="0" hangingPunct="1">
        <a:spcBef>
          <a:spcPct val="20000"/>
        </a:spcBef>
        <a:buFont typeface="Arial" pitchFamily="34" charset="0"/>
        <a:buChar char="–"/>
        <a:defRPr sz="4799" kern="1200">
          <a:solidFill>
            <a:schemeClr val="tx1"/>
          </a:solidFill>
          <a:latin typeface="+mj-lt"/>
          <a:ea typeface="+mn-ea"/>
          <a:cs typeface="+mn-cs"/>
        </a:defRPr>
      </a:lvl2pPr>
      <a:lvl3pPr marL="2285333" indent="-457068" algn="l" defTabSz="1828268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3pPr>
      <a:lvl4pPr marL="3199469" indent="-457068" algn="l" defTabSz="1828268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j-lt"/>
          <a:ea typeface="+mn-ea"/>
          <a:cs typeface="+mn-cs"/>
        </a:defRPr>
      </a:lvl4pPr>
      <a:lvl5pPr marL="4113600" indent="-457068" algn="l" defTabSz="1828268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j-lt"/>
          <a:ea typeface="+mn-ea"/>
          <a:cs typeface="+mn-cs"/>
        </a:defRPr>
      </a:lvl5pPr>
      <a:lvl6pPr marL="5027733" indent="-457068" algn="l" defTabSz="1828268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6pPr>
      <a:lvl7pPr marL="5941866" indent="-457068" algn="l" defTabSz="1828268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7pPr>
      <a:lvl8pPr marL="6855999" indent="-457068" algn="l" defTabSz="1828268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134" indent="-457068" algn="l" defTabSz="1828268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33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268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401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534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667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4801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8933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067" algn="l" defTabSz="18282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3.png"/><Relationship Id="rId3" Type="http://schemas.openxmlformats.org/officeDocument/2006/relationships/hyperlink" Target="https://www.newsofbahrain.com/trends/123838.html" TargetMode="External"/><Relationship Id="rId7" Type="http://schemas.openxmlformats.org/officeDocument/2006/relationships/hyperlink" Target="https://www.constructionweekonline.com/projects-tenders/radisson-al-reem-island#:~:text=The%20rise%20of%20branded%20residences,well%2Dbeing%2C%20and%20community." TargetMode="External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hyperlink" Target="https://www.dropbox.com/scl/fi/u1yp8n8rgjlqbjd2tofee/Al-Wahda-Newspaper-271122025.jpg?rlkey=5zr5dmk7kq64vjraoq8yqsoou&amp;st=s3hvzxba&amp;dl=0" TargetMode="External"/><Relationship Id="rId5" Type="http://schemas.openxmlformats.org/officeDocument/2006/relationships/hyperlink" Target="https://www.arabianbusiness.com/industries/real-estate/abu-dhabi-real-estate-327m-radisson-residences-sell-out-in-24-hours" TargetMode="External"/><Relationship Id="rId15" Type="http://schemas.openxmlformats.org/officeDocument/2006/relationships/image" Target="../media/image54.png"/><Relationship Id="rId10" Type="http://schemas.openxmlformats.org/officeDocument/2006/relationships/hyperlink" Target="https://alwatan.ae/posts/1578533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hyperlink" Target="https://www.aletihad.ae/news/%D8%A7%D9%84%D8%A7%D9%82%D8%AA%D8%B5%D8%A7%D8%AF%D9%8A/4588728/%D8%A8%D9%8A%D8%B9-%D9%88%D8%AD%D8%AF%D8%A7%D8%AA-%D8%A7%D9%84%D9%85%D8%B1%D8%AD%D9%84%D8%A9-%D8%A7%D9%84%D8%A3%D9%88%D9%84%D9%89-%D9%85%D9%86--%D8%B3%D9%8A%D9%85%D9%88%D9%86%D8%AA-%D8%B1%D9%8A%D8%B2%D9%8A%D8%AF%D9%86%D8%B3%D8%B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3" Type="http://schemas.openxmlformats.org/officeDocument/2006/relationships/hyperlink" Target="https://gearsme.com/en/aw-rostamani-chery-uae-fund-aed-225k-for-tuition/" TargetMode="External"/><Relationship Id="rId7" Type="http://schemas.openxmlformats.org/officeDocument/2006/relationships/hyperlink" Target="https://alwatan.ae/posts/1572637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rabsturbo.com/%D9%85%D8%B1%D8%A7%D8%AC%D8%B9%D8%A9-%D8%B4%D8%A7%D9%85%D9%84%D8%A9-%D9%84%D8%B3%D9%8A%D8%A7%D8%B1%D8%A9-%D8%AA%D9%8A%D8%AC%D9%88-9-%E2%80%94-%D8%B3%D8%A8%D8%B9-%D9%85%D9%82%D8%A7%D8%B9%D8%AF-%D8%A8%D9%82%D9%8A%D9%85%D8%A9-%D8%B9%D8%A7%D9%84%D9%8A%D8%A9-%D9%88%D8%B7%D9%85%D9%88%D8%AD-%D9%86%D8%AD%D9%88-%D8%A7%D9%84%D9%81%D8%AE%D8%A7%D9%85%D8%A9-771308.html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gearsme.com/%D8%A7%D9%84%D8%B3%D9%8A%D8%A7%D8%B1%D8%A7%D8%AA-%D8%A7%D9%84%D9%87%D8%AC%D9%8A%D9%86%D8%A9-%D8%A7%D9%84%D9%82%D8%A7%D8%A8%D9%84%D8%A9-%D9%84%D9%84%D8%B4%D8%AD%D9%86-%D8%A8%D9%8A%D9%86-%D8%A7%D9%84/" TargetMode="External"/><Relationship Id="rId15" Type="http://schemas.openxmlformats.org/officeDocument/2006/relationships/hyperlink" Target="https://omny.fm/shows/motor-mania/cherys-zaher-sabbagh-on-the-rise-of-chinese-cars-in-the-uae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gearsme.com/en/plug-in-hybrid-cars-myth-vs-reality/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hyperlink" Target="https://www.albiladpress.com/news/2026/6316/cars/974098.html" TargetMode="External"/><Relationship Id="rId3" Type="http://schemas.openxmlformats.org/officeDocument/2006/relationships/hyperlink" Target="https://www.albayan.ae/economy/805074" TargetMode="External"/><Relationship Id="rId7" Type="http://schemas.openxmlformats.org/officeDocument/2006/relationships/hyperlink" Target="https://www.instagram.com/reel/DRfOjYODT5G/?utm_source=ig_web_copy_link&amp;igsh=MzRlODBiNWFlZA==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assayyarat.com/forums/t337784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hyperlink" Target="https://www.albiladpress.com/news/2025/6274/cars/964711.html" TargetMode="Externa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hyperlink" Target="https://striveme.com/article/%D9%85%D8%AD%D8%B1%D9%83%D8%A7%D8%AA/%D8%A3%D8%AE%D8%A8%D8%A7%D8%B1/%D8%B4%D9%8A%D8%B1%D9%8A-%D8%A7%D9%84%D8%A5%D9%85%D8%A7%D8%B1%D8%A7%D8%AA-%D8%AA-%D8%B7%D9%84%D9%82-%D8%A7%D9%84%D9%86%D8%B3%D8%AE%D8%A9-%D8%A7%D9%84%D8%A3%D9%88%D9%84%D9%89-%D9%85%D9%86-%D8%B4%D9%8A%D8%B1%D9%8A-%D8%A2%D8%B1%D8%AA-%D9%87-%D8%A8-%D8%A8%D9%85%D8%B9%D8%B1%D8%B6-%D8%A7%D9%81%D8%AA%D8%AA%D8%A7%D8%AD%D9%8A-%D9%84%D9%84%D9%81%D9%86%D8%A7%D9%86-%D8%A7%D9%84%D9%85%D8%A8%D8%AF%D8%B9-%D8%B9%D8%A8%D8%AF-%D8%A7%D9%84%D8%AC%D8%A8%D8%A7%D8%B1-%D9%88%D9%8A%D8%B3" TargetMode="External"/><Relationship Id="rId9" Type="http://schemas.openxmlformats.org/officeDocument/2006/relationships/hyperlink" Target="https://www.albayan.ae/economy/business/uae-economy/942695" TargetMode="External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emf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Emirates_News/status/1975628618748596242?t=iwnr6gsWyUYECtwU2YGODg&amp;s=19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hyperlink" Target="https://www.instagram.com/reel/DPgpJjwig4X/?igsh=MWVubDJnbzduZGVycw%3D%3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hyperlink" Target="https://gulfnews.com/business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x.com/i/status/2003759662068335065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12" Type="http://schemas.openxmlformats.org/officeDocument/2006/relationships/hyperlink" Target="https://www.skynewsarabia.com/business/1800562--%D8%A7%D9%95%D8%B3-%D8%AC%D9%8A-%D8%B3%D8%AA%D8%A7%D9%84%D9%8A%D9%88%D9%86%D8%B2-%D8%A7%D9%84%D8%A7%D9%95%D9%85%D8%A7%D8%B1%D8%A7%D8%AA-%D8%AA%D8%B7%D9%84%D9%82-%D8%B1%D9%88%D9%8A%D8%A7%D9%84-%D9%84%D9%84%D8%AA%D8%B7%D9%88%D9%8A%D8%B1-%D8%A7%D9%84%D9%82%D8%A7%D8%A8%D8%B6%D8%A9#:~:text=%D8%A3%D8%B9%D9%84%D9%86%D8%AA%20%D9%85%D8%AC%D9%85%D9%88%D8%B9%D8%A9%20%D8%A5%D9%8A%20%D8%A5%D8%B3%20%D8%AC%D9%8A,%D8%A8%D9%85%D8%B9%D8%A7%D9%8A%D9%8A%D8%B1%20%D8%A7%D9%84%D8%B1%D9%81%D8%A7%D9%87%D9%8A%D8%A9%20%D9%88%D8%AA%D9%8F%D8%AB%D8%B1%D9%8A%20%D8%AD%D9%8A%D8%A7%D8%A9%20%D8%A7%D9%84%D8%A3%D9%81%D8%B1%D8%A7%D8%A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am.ae/en/article/bk4tftx-royal-development-holding-saas-develop-aed16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hyperlink" Target="https://www.facebook.com/AlArabiyaBusiness/posts/%D8%A3%D8%B9%D9%84%D9%86%D8%AA-%D8%B4%D8%B1%D9%83%D8%A9-%D8%B1%D9%88%D9%8A%D8%A7%D9%84-%D9%84%D9%84%D8%AA%D8%B7%D9%88%D9%8A%D8%B1-%D8%A7%D9%84%D9%82%D8%A7%D8%A8%D8%B6%D8%A9-%D8%A5%D8%AD%D8%AF%D9%89-%D8%A7%D9%84%D8%B4%D8%B1%D9%83%D8%A7%D8%AA-%D8%A7%D9%84%D8%AA%D8%A7%D8%A8%D8%B9%D8%A9-%D9%84%D9%85%D8%AC%D9%85%D9%88%D8%B9%D8%A9-%D8%A5%D9%8A-%D8%A5%D8%B3-%D8%AC%D9%8A-%D8%B3%D8%AA%D8%A7%D9%84%D9%8A%D9%88%D9%86%D8%B2-/1142154857945773/" TargetMode="External"/><Relationship Id="rId4" Type="http://schemas.openxmlformats.org/officeDocument/2006/relationships/hyperlink" Target="https://alwahdanews.ae/408659/%D8%A8%D9%8A%D8%B9-%D8%A7%D9%84%D9%85%D8%B1%D8%AD%D9%84%D8%A9-%D8%A7%D9%84%D8%A3%D9%88%D9%84%D9%89-%D9%84%D9%85%D8%B4%D8%B1%D9%88%D8%B9-%D8%B3%D9%8A%D9%85%D9%88%D9%86%D8%AA-%D8%A3%D9%88%D8%AA%D9%88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s://www.khaleejtimes.com/business/royal-development-saas-properties-sell-out-phase-1-of-major-branded-residence-projec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opbox.com/scl/fi/5bj8l91pkvzcg1zhjhiho/Al-Khaleej-19_12_2025.pdf?rlkey=j3sosttwhwv06wyqp07tzjfau&amp;st=r4quh7e0&amp;dl=0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www.dropbox.com/scl/fi/g43sn0l0fp84w7s0wlxmo/Al-Etihad-19122025.jpg?rlkey=38fkzed24au4a7c4hde3j466d&amp;st=qxpunj42&amp;dl=0" TargetMode="External"/><Relationship Id="rId7" Type="http://schemas.openxmlformats.org/officeDocument/2006/relationships/hyperlink" Target="https://www.alkhaleej.ae/2025-12-18/%D8%B1%D8%A7%D8%AF%D9%8A%D8%B3%D9%88%D9%86-%D8%B1%D9%8A%D8%B2%D9%8A%D8%AF%D9%86%D8%B3%D8%B2-%D9%85%D8%B4%D8%B1%D9%88%D8%B9-%D8%B3%D9%83%D9%86%D9%8A-%D9%81%D9%8A-%D8%A3%D8%A8%D9%88%D8%B8%D8%A8%D9%8A-6228961/%D8%A3%D8%B3%D9%88%D8%A7%D9%82-%D8%A7%D9%84%D8%A5%D9%85%D8%A7%D8%B1%D8%A7%D8%AA/%D8%A7%D9%82%D8%AA%D8%B5%D8%A7%D8%AF?amp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www.cbnme.com/news/abu-dhabis-real-estate-from-city-building-to-community-buildin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hyperlink" Target="https://www.albayan.ae/economy/business/uae-economy/996569" TargetMode="External"/><Relationship Id="rId5" Type="http://schemas.openxmlformats.org/officeDocument/2006/relationships/image" Target="../media/image40.jpeg"/><Relationship Id="rId15" Type="http://schemas.openxmlformats.org/officeDocument/2006/relationships/image" Target="../media/image46.jpeg"/><Relationship Id="rId10" Type="http://schemas.openxmlformats.org/officeDocument/2006/relationships/hyperlink" Target="https://www.dropbox.com/scl/fi/3ennmugdbmlakie8hr3c0/Al-Bayan-21_12_2025.jpg?rlkey=8lqw6m2a1x3osiwbgsdaeuhlg&amp;st=qhnbofsq&amp;dl=0" TargetMode="External"/><Relationship Id="rId4" Type="http://schemas.openxmlformats.org/officeDocument/2006/relationships/hyperlink" Target="https://en.aletihad.ae/news/business/4630933/royal-development-holding-launches-dh1-2-billion-radisson-re" TargetMode="Externa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AF63-F72B-29FA-0CEA-7B6C2D6B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F2B360-ED79-5B0E-A44C-54A5EE7FA921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860466-A4CD-B7F4-DFDD-3372E325BBA5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6A3A25-79E1-EAFE-66E2-9F5DD5EAB1AA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69CADC-D760-485D-1856-A1B64D588DC1}"/>
              </a:ext>
            </a:extLst>
          </p:cNvPr>
          <p:cNvSpPr txBox="1"/>
          <p:nvPr/>
        </p:nvSpPr>
        <p:spPr>
          <a:xfrm>
            <a:off x="234726" y="1356848"/>
            <a:ext cx="274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Total Coverage &amp; Media Value Summary</a:t>
            </a:r>
          </a:p>
          <a:p>
            <a:r>
              <a:rPr lang="en-US" sz="3000" b="1">
                <a:solidFill>
                  <a:schemeClr val="bg1"/>
                </a:solidFill>
                <a:latin typeface="+mj-lt"/>
                <a:cs typeface="Dubai" panose="020B0503030403030204" pitchFamily="34" charset="-78"/>
              </a:rPr>
              <a:t>FIA</a:t>
            </a:r>
            <a:endParaRPr lang="en-US" sz="3000" dirty="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40B57338-8BEA-F549-5D6C-0A5023F7D836}"/>
              </a:ext>
            </a:extLst>
          </p:cNvPr>
          <p:cNvSpPr/>
          <p:nvPr/>
        </p:nvSpPr>
        <p:spPr>
          <a:xfrm>
            <a:off x="3837892" y="5668288"/>
            <a:ext cx="3050976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470+</a:t>
            </a:r>
            <a:endParaRPr lang="en-US" sz="4438" dirty="0">
              <a:latin typeface="+mj-lt"/>
            </a:endParaRPr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A796D9AA-003B-486A-A2D9-E91C01E6ABF8}"/>
              </a:ext>
            </a:extLst>
          </p:cNvPr>
          <p:cNvSpPr/>
          <p:nvPr/>
        </p:nvSpPr>
        <p:spPr>
          <a:xfrm>
            <a:off x="4234370" y="6448742"/>
            <a:ext cx="2258020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Total Media Coverage</a:t>
            </a:r>
            <a:endParaRPr lang="en-US" sz="1688">
              <a:latin typeface="+mj-lt"/>
            </a:endParaRPr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899DF3E9-5105-E655-3218-F0D6AE6F1E68}"/>
              </a:ext>
            </a:extLst>
          </p:cNvPr>
          <p:cNvSpPr/>
          <p:nvPr/>
        </p:nvSpPr>
        <p:spPr>
          <a:xfrm>
            <a:off x="3837892" y="6819622"/>
            <a:ext cx="305097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313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 online, print, and social media</a:t>
            </a:r>
            <a:endParaRPr lang="en-US" sz="1313">
              <a:latin typeface="+mj-lt"/>
            </a:endParaRPr>
          </a:p>
        </p:txBody>
      </p:sp>
      <p:sp>
        <p:nvSpPr>
          <p:cNvPr id="61" name="Text 19">
            <a:extLst>
              <a:ext uri="{FF2B5EF4-FFF2-40B4-BE49-F238E27FC236}">
                <a16:creationId xmlns:a16="http://schemas.microsoft.com/office/drawing/2014/main" id="{FC57FEA4-27C4-7291-5D8F-139586E9E3A4}"/>
              </a:ext>
            </a:extLst>
          </p:cNvPr>
          <p:cNvSpPr/>
          <p:nvPr/>
        </p:nvSpPr>
        <p:spPr>
          <a:xfrm>
            <a:off x="7319640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$2.8M+</a:t>
            </a:r>
          </a:p>
        </p:txBody>
      </p:sp>
      <p:sp>
        <p:nvSpPr>
          <p:cNvPr id="62" name="Text 20">
            <a:extLst>
              <a:ext uri="{FF2B5EF4-FFF2-40B4-BE49-F238E27FC236}">
                <a16:creationId xmlns:a16="http://schemas.microsoft.com/office/drawing/2014/main" id="{514135B2-63B4-0819-9678-430B594FA5AD}"/>
              </a:ext>
            </a:extLst>
          </p:cNvPr>
          <p:cNvSpPr/>
          <p:nvPr/>
        </p:nvSpPr>
        <p:spPr>
          <a:xfrm>
            <a:off x="7488261" y="6448743"/>
            <a:ext cx="271373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PR Media Value</a:t>
            </a:r>
            <a:endParaRPr lang="en-US" sz="1688">
              <a:latin typeface="+mj-lt"/>
            </a:endParaRPr>
          </a:p>
        </p:txBody>
      </p:sp>
      <p:sp>
        <p:nvSpPr>
          <p:cNvPr id="63" name="Text 21">
            <a:extLst>
              <a:ext uri="{FF2B5EF4-FFF2-40B4-BE49-F238E27FC236}">
                <a16:creationId xmlns:a16="http://schemas.microsoft.com/office/drawing/2014/main" id="{AC99B495-BA9A-D640-A54E-508C7B569EF1}"/>
              </a:ext>
            </a:extLst>
          </p:cNvPr>
          <p:cNvSpPr/>
          <p:nvPr/>
        </p:nvSpPr>
        <p:spPr>
          <a:xfrm>
            <a:off x="10585226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550M+</a:t>
            </a:r>
            <a:endParaRPr lang="en-US" sz="4438" dirty="0">
              <a:latin typeface="+mj-lt"/>
            </a:endParaRPr>
          </a:p>
        </p:txBody>
      </p:sp>
      <p:sp>
        <p:nvSpPr>
          <p:cNvPr id="64" name="Text 22">
            <a:extLst>
              <a:ext uri="{FF2B5EF4-FFF2-40B4-BE49-F238E27FC236}">
                <a16:creationId xmlns:a16="http://schemas.microsoft.com/office/drawing/2014/main" id="{7B4D2283-10C5-B098-D8AF-9C45CECF3234}"/>
              </a:ext>
            </a:extLst>
          </p:cNvPr>
          <p:cNvSpPr/>
          <p:nvPr/>
        </p:nvSpPr>
        <p:spPr>
          <a:xfrm>
            <a:off x="11038407" y="6448743"/>
            <a:ext cx="214476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Reach</a:t>
            </a:r>
            <a:endParaRPr lang="en-US" sz="1688">
              <a:latin typeface="+mj-lt"/>
            </a:endParaRPr>
          </a:p>
        </p:txBody>
      </p:sp>
      <p:sp>
        <p:nvSpPr>
          <p:cNvPr id="66" name="Text 24">
            <a:extLst>
              <a:ext uri="{FF2B5EF4-FFF2-40B4-BE49-F238E27FC236}">
                <a16:creationId xmlns:a16="http://schemas.microsoft.com/office/drawing/2014/main" id="{10D3BAF9-1D9F-BB2D-4D7F-F9909D211423}"/>
              </a:ext>
            </a:extLst>
          </p:cNvPr>
          <p:cNvSpPr/>
          <p:nvPr/>
        </p:nvSpPr>
        <p:spPr>
          <a:xfrm>
            <a:off x="4503194" y="8073430"/>
            <a:ext cx="214476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Languages</a:t>
            </a:r>
            <a:endParaRPr lang="en-US" sz="1688">
              <a:latin typeface="+mj-lt"/>
            </a:endParaRPr>
          </a:p>
        </p:txBody>
      </p:sp>
      <p:sp>
        <p:nvSpPr>
          <p:cNvPr id="67" name="Text 25">
            <a:extLst>
              <a:ext uri="{FF2B5EF4-FFF2-40B4-BE49-F238E27FC236}">
                <a16:creationId xmlns:a16="http://schemas.microsoft.com/office/drawing/2014/main" id="{83C29458-902B-1F17-8BED-90D925646F4F}"/>
              </a:ext>
            </a:extLst>
          </p:cNvPr>
          <p:cNvSpPr/>
          <p:nvPr/>
        </p:nvSpPr>
        <p:spPr>
          <a:xfrm>
            <a:off x="4503194" y="8444309"/>
            <a:ext cx="922020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13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English &amp; Arabic</a:t>
            </a:r>
            <a:endParaRPr lang="en-US" sz="1313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58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16BE4-7885-E313-450C-29E924D0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D4C593-905C-1596-7CF3-4C5717E97514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E4BDFD-FFAB-C8F4-398D-8178CEE6C263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F90240-EAB9-2B61-4AA8-43BECB5827EB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8F5681-248F-9396-E168-D5E0C22F5E00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4834F69-1984-06DA-8486-EBEFB7F31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439" y="3567054"/>
            <a:ext cx="3238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3"/>
              </a:rPr>
              <a:t>The Daily Tribune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Radisson Residences Al Reem Island Sells Out Phase 1 in Just 24 Hours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5542C-C734-4247-8568-0820378D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446" y="955033"/>
            <a:ext cx="3238500" cy="23965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D86713-97A0-E7CA-9762-4693A64F9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017" y="3712551"/>
            <a:ext cx="245735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5"/>
              </a:rPr>
              <a:t>Arabian Business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Abu Dhabi Real Estate: $327M Radisson Residences sell out in 24 hours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549110-5380-4221-002F-E4A591D37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017" y="955033"/>
            <a:ext cx="2433861" cy="2399821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33556206-85E5-11CA-6C2C-37AAA1CFD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6545" y="3567053"/>
            <a:ext cx="293617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7"/>
              </a:rPr>
              <a:t>Construction Week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Development Holding &amp; Radisson Hotel Group Unveil Radisson Residences Al Reem Island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845488-D446-874A-C74F-F20ECB6225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6545" y="955033"/>
            <a:ext cx="2936177" cy="2396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DB32FE-1A2D-A53C-7881-F43ACEFF6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064" y="5162575"/>
            <a:ext cx="2753522" cy="26317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8D85CB5-0E3E-4C67-8903-F76B81602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439" y="8364487"/>
            <a:ext cx="42292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0"/>
              </a:rPr>
              <a:t>Al Watan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and SAS appoint Swiss Pro to execute Seamount foundations in Abu Dhabi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EFBB97-7984-00E9-8B2F-3920FD73F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544" y="8333709"/>
            <a:ext cx="422921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1"/>
              </a:rPr>
              <a:t>Al Wahda Newspaper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ESG Stallions signs a AED 540 million agreement to develop real estate projects in Abu Dhabi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7211C2-A71A-1FB6-F968-24171FCF58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44" y="5162575"/>
            <a:ext cx="3381782" cy="26317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270573-1DCB-FCF9-8107-E3614D39C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94284" y="5162575"/>
            <a:ext cx="1980827" cy="2700864"/>
          </a:xfrm>
          <a:prstGeom prst="rect">
            <a:avLst/>
          </a:prstGeom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4F1CE13B-59E8-B040-A242-DF1E1F531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4284" y="8410653"/>
            <a:ext cx="422921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4"/>
              </a:rPr>
              <a:t>Al Etihad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First phase units of "Seamont Residences" have been sold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9" name="Picture 2" descr="Emirates Stallions Group Launches Royal Development Holding - Construction  Business News Middle East">
            <a:extLst>
              <a:ext uri="{FF2B5EF4-FFF2-40B4-BE49-F238E27FC236}">
                <a16:creationId xmlns:a16="http://schemas.microsoft.com/office/drawing/2014/main" id="{A1DB73BD-31E8-FC3C-585E-DFBC997EB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000" b="64889" l="22000" r="78875">
                        <a14:foregroundMark x1="22000" y1="41333" x2="22000" y2="41333"/>
                        <a14:foregroundMark x1="33688" y1="40111" x2="33688" y2="40111"/>
                        <a14:foregroundMark x1="36875" y1="45111" x2="36875" y2="45111"/>
                        <a14:foregroundMark x1="33500" y1="36444" x2="33500" y2="36444"/>
                        <a14:foregroundMark x1="39625" y1="39444" x2="39625" y2="39444"/>
                        <a14:foregroundMark x1="39625" y1="39444" x2="39625" y2="39444"/>
                        <a14:foregroundMark x1="46063" y1="37889" x2="46063" y2="37889"/>
                        <a14:foregroundMark x1="51313" y1="40889" x2="51313" y2="40889"/>
                        <a14:foregroundMark x1="57063" y1="39222" x2="57063" y2="39222"/>
                        <a14:foregroundMark x1="35563" y1="50667" x2="35563" y2="50667"/>
                        <a14:foregroundMark x1="36625" y1="50222" x2="36625" y2="50222"/>
                        <a14:foregroundMark x1="39188" y1="50222" x2="39188" y2="50222"/>
                        <a14:foregroundMark x1="41438" y1="51222" x2="41438" y2="51222"/>
                        <a14:foregroundMark x1="43875" y1="50889" x2="43875" y2="50889"/>
                        <a14:foregroundMark x1="45750" y1="50889" x2="45750" y2="50889"/>
                        <a14:foregroundMark x1="48938" y1="51444" x2="48938" y2="51444"/>
                        <a14:foregroundMark x1="51250" y1="50778" x2="51250" y2="50778"/>
                        <a14:foregroundMark x1="54250" y1="50667" x2="54250" y2="50667"/>
                        <a14:foregroundMark x1="56750" y1="49667" x2="56750" y2="49667"/>
                        <a14:foregroundMark x1="62875" y1="50444" x2="62875" y2="50444"/>
                        <a14:foregroundMark x1="60063" y1="51444" x2="60063" y2="51444"/>
                        <a14:foregroundMark x1="65375" y1="51556" x2="65375" y2="51556"/>
                        <a14:foregroundMark x1="68438" y1="50444" x2="68438" y2="50444"/>
                        <a14:foregroundMark x1="70625" y1="50333" x2="70625" y2="50333"/>
                        <a14:foregroundMark x1="73250" y1="49667" x2="73250" y2="49667"/>
                        <a14:foregroundMark x1="74625" y1="49111" x2="74625" y2="49111"/>
                        <a14:foregroundMark x1="77125" y1="49778" x2="77125" y2="49778"/>
                        <a14:foregroundMark x1="78875" y1="51000" x2="78875" y2="51000"/>
                        <a14:foregroundMark x1="49500" y1="62667" x2="49500" y2="62667"/>
                        <a14:foregroundMark x1="46000" y1="62444" x2="46000" y2="62444"/>
                        <a14:foregroundMark x1="41813" y1="61444" x2="41813" y2="61444"/>
                        <a14:foregroundMark x1="38938" y1="62889" x2="38938" y2="62889"/>
                        <a14:foregroundMark x1="39250" y1="63000" x2="39250" y2="63000"/>
                        <a14:foregroundMark x1="39250" y1="63222" x2="39250" y2="63222"/>
                        <a14:foregroundMark x1="39250" y1="63222" x2="39250" y2="63222"/>
                        <a14:foregroundMark x1="39250" y1="63222" x2="39250" y2="62333"/>
                        <a14:foregroundMark x1="35688" y1="62667" x2="35063" y2="62667"/>
                        <a14:foregroundMark x1="34938" y1="60111" x2="35375" y2="61000"/>
                        <a14:foregroundMark x1="34250" y1="61556" x2="34125" y2="62444"/>
                        <a14:foregroundMark x1="37250" y1="62667" x2="37591" y2="62111"/>
                        <a14:foregroundMark x1="51688" y1="62444" x2="51875" y2="61111"/>
                        <a14:foregroundMark x1="54875" y1="62889" x2="54875" y2="62333"/>
                        <a14:foregroundMark x1="58438" y1="60889" x2="58438" y2="61222"/>
                        <a14:foregroundMark x1="62313" y1="62000" x2="62313" y2="62000"/>
                        <a14:foregroundMark x1="65188" y1="62111" x2="65188" y2="62111"/>
                        <a14:foregroundMark x1="68188" y1="62222" x2="68188" y2="62222"/>
                        <a14:foregroundMark x1="72250" y1="61667" x2="72250" y2="61667"/>
                        <a14:backgroundMark x1="49625" y1="50000" x2="49625" y2="50000"/>
                        <a14:backgroundMark x1="35000" y1="61889" x2="35000" y2="61889"/>
                        <a14:backgroundMark x1="37688" y1="62111" x2="37688" y2="62111"/>
                        <a14:backgroundMark x1="37688" y1="61889" x2="37688" y2="61889"/>
                        <a14:backgroundMark x1="63313" y1="61111" x2="63313" y2="61111"/>
                        <a14:backgroundMark x1="65813" y1="61778" x2="65813" y2="6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31334" r="19500" b="31333"/>
          <a:stretch>
            <a:fillRect/>
          </a:stretch>
        </p:blipFill>
        <p:spPr bwMode="auto">
          <a:xfrm>
            <a:off x="118699" y="9515816"/>
            <a:ext cx="1939372" cy="65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1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AF63-F72B-29FA-0CEA-7B6C2D6B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F2B360-ED79-5B0E-A44C-54A5EE7FA921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860466-A4CD-B7F4-DFDD-3372E325BBA5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6A3A25-79E1-EAFE-66E2-9F5DD5EAB1AA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69CADC-D760-485D-1856-A1B64D588DC1}"/>
              </a:ext>
            </a:extLst>
          </p:cNvPr>
          <p:cNvSpPr txBox="1"/>
          <p:nvPr/>
        </p:nvSpPr>
        <p:spPr>
          <a:xfrm>
            <a:off x="234726" y="1356848"/>
            <a:ext cx="274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Total Coverage &amp; Media Value Summary CHERY </a:t>
            </a:r>
            <a:endParaRPr lang="en-US" sz="3000" dirty="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40B57338-8BEA-F549-5D6C-0A5023F7D836}"/>
              </a:ext>
            </a:extLst>
          </p:cNvPr>
          <p:cNvSpPr/>
          <p:nvPr/>
        </p:nvSpPr>
        <p:spPr>
          <a:xfrm>
            <a:off x="4268664" y="5550439"/>
            <a:ext cx="3050976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300+</a:t>
            </a:r>
            <a:endParaRPr lang="en-US" sz="4438" dirty="0">
              <a:latin typeface="+mj-lt"/>
            </a:endParaRPr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A796D9AA-003B-486A-A2D9-E91C01E6ABF8}"/>
              </a:ext>
            </a:extLst>
          </p:cNvPr>
          <p:cNvSpPr/>
          <p:nvPr/>
        </p:nvSpPr>
        <p:spPr>
          <a:xfrm>
            <a:off x="4665142" y="6330893"/>
            <a:ext cx="2258020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Total Media Coverage</a:t>
            </a:r>
            <a:endParaRPr lang="en-US" sz="1688">
              <a:latin typeface="+mj-lt"/>
            </a:endParaRPr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899DF3E9-5105-E655-3218-F0D6AE6F1E68}"/>
              </a:ext>
            </a:extLst>
          </p:cNvPr>
          <p:cNvSpPr/>
          <p:nvPr/>
        </p:nvSpPr>
        <p:spPr>
          <a:xfrm>
            <a:off x="4268664" y="6701773"/>
            <a:ext cx="305097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313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 online, print, and social media</a:t>
            </a:r>
            <a:endParaRPr lang="en-US" sz="1313">
              <a:latin typeface="+mj-lt"/>
            </a:endParaRPr>
          </a:p>
        </p:txBody>
      </p:sp>
      <p:sp>
        <p:nvSpPr>
          <p:cNvPr id="61" name="Text 19">
            <a:extLst>
              <a:ext uri="{FF2B5EF4-FFF2-40B4-BE49-F238E27FC236}">
                <a16:creationId xmlns:a16="http://schemas.microsoft.com/office/drawing/2014/main" id="{FC57FEA4-27C4-7291-5D8F-139586E9E3A4}"/>
              </a:ext>
            </a:extLst>
          </p:cNvPr>
          <p:cNvSpPr/>
          <p:nvPr/>
        </p:nvSpPr>
        <p:spPr>
          <a:xfrm>
            <a:off x="7319640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$2.36M+</a:t>
            </a:r>
            <a:endParaRPr lang="en-US" sz="4438" dirty="0">
              <a:latin typeface="+mj-lt"/>
            </a:endParaRPr>
          </a:p>
        </p:txBody>
      </p:sp>
      <p:sp>
        <p:nvSpPr>
          <p:cNvPr id="62" name="Text 20">
            <a:extLst>
              <a:ext uri="{FF2B5EF4-FFF2-40B4-BE49-F238E27FC236}">
                <a16:creationId xmlns:a16="http://schemas.microsoft.com/office/drawing/2014/main" id="{514135B2-63B4-0819-9678-430B594FA5AD}"/>
              </a:ext>
            </a:extLst>
          </p:cNvPr>
          <p:cNvSpPr/>
          <p:nvPr/>
        </p:nvSpPr>
        <p:spPr>
          <a:xfrm>
            <a:off x="7488261" y="6448743"/>
            <a:ext cx="271373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PR Media Value</a:t>
            </a:r>
            <a:endParaRPr lang="en-US" sz="1688">
              <a:latin typeface="+mj-lt"/>
            </a:endParaRPr>
          </a:p>
        </p:txBody>
      </p:sp>
      <p:sp>
        <p:nvSpPr>
          <p:cNvPr id="63" name="Text 21">
            <a:extLst>
              <a:ext uri="{FF2B5EF4-FFF2-40B4-BE49-F238E27FC236}">
                <a16:creationId xmlns:a16="http://schemas.microsoft.com/office/drawing/2014/main" id="{AC99B495-BA9A-D640-A54E-508C7B569EF1}"/>
              </a:ext>
            </a:extLst>
          </p:cNvPr>
          <p:cNvSpPr/>
          <p:nvPr/>
        </p:nvSpPr>
        <p:spPr>
          <a:xfrm>
            <a:off x="10585226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163M+</a:t>
            </a:r>
            <a:endParaRPr lang="en-US" sz="4438" dirty="0">
              <a:latin typeface="+mj-lt"/>
            </a:endParaRPr>
          </a:p>
        </p:txBody>
      </p:sp>
      <p:sp>
        <p:nvSpPr>
          <p:cNvPr id="64" name="Text 22">
            <a:extLst>
              <a:ext uri="{FF2B5EF4-FFF2-40B4-BE49-F238E27FC236}">
                <a16:creationId xmlns:a16="http://schemas.microsoft.com/office/drawing/2014/main" id="{7B4D2283-10C5-B098-D8AF-9C45CECF3234}"/>
              </a:ext>
            </a:extLst>
          </p:cNvPr>
          <p:cNvSpPr/>
          <p:nvPr/>
        </p:nvSpPr>
        <p:spPr>
          <a:xfrm>
            <a:off x="11038407" y="6448743"/>
            <a:ext cx="214476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Reach</a:t>
            </a:r>
            <a:endParaRPr lang="en-US" sz="1688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079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CCE7-613A-A925-5AE1-2404B449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D91DC9-59A1-CC30-14B9-58FA1FA3CD69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4E1A1B-3FE3-BA36-AD25-F2A7B13F4CDE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3C9005-1CD5-86DE-5178-F53FD0A889E4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7DAE4C-A613-73DE-DB33-CB24C30EB7F2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A8CB507-B10C-CED9-109B-DC444BE4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3755442"/>
            <a:ext cx="29623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3"/>
              </a:rPr>
              <a:t>Gears ME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- AW </a:t>
            </a:r>
            <a:r>
              <a:rPr lang="en-US" sz="1400" dirty="0" err="1">
                <a:latin typeface="+mj-lt"/>
                <a:cs typeface="Poppins" panose="00000500000000000000" pitchFamily="2" charset="0"/>
              </a:rPr>
              <a:t>Rostamani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&amp; Chery UAE fund AED 225K for tuition</a:t>
            </a:r>
            <a:endParaRPr lang="en-US" sz="1400" dirty="0">
              <a:latin typeface="+mj-lt"/>
              <a:cs typeface="Poppins" pitchFamily="2" charset="7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9CD6B24F-06F4-DBAE-70A3-C7892039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51" y="3753979"/>
            <a:ext cx="313542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Gears ME Feature (</a:t>
            </a:r>
            <a:r>
              <a:rPr lang="en-US" sz="1400" dirty="0">
                <a:latin typeface="+mj-lt"/>
                <a:cs typeface="Poppins" panose="00000500000000000000" pitchFamily="2" charset="0"/>
                <a:hlinkClick r:id="rId4"/>
              </a:rPr>
              <a:t>ENG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and </a:t>
            </a:r>
            <a:r>
              <a:rPr lang="en-US" sz="1400" dirty="0">
                <a:latin typeface="+mj-lt"/>
                <a:cs typeface="Poppins" panose="00000500000000000000" pitchFamily="2" charset="0"/>
                <a:hlinkClick r:id="rId5"/>
              </a:rPr>
              <a:t>ARA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) - Plug-in Hybrid Cars: Myth vs. Reality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407DFD52-A428-CDB0-6E77-36AC8C2EA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6116" y="3791220"/>
            <a:ext cx="26587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6"/>
              </a:rPr>
              <a:t>Arabs Turbo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Product Review - A comprehensive review of the </a:t>
            </a:r>
            <a:r>
              <a:rPr lang="en-US" sz="1400" dirty="0" err="1">
                <a:latin typeface="+mj-lt"/>
                <a:cs typeface="Poppins" panose="00000500000000000000" pitchFamily="2" charset="0"/>
              </a:rPr>
              <a:t>Tiggo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9 — a seven-seater with a size and ambition for luxury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4BCB1728-DF0B-BB87-4AE4-C4E2499EA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3056" y="3758511"/>
            <a:ext cx="27785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7"/>
              </a:rPr>
              <a:t>Al Watan 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- Chery UAE Partners with IUCN to Drive Sustainable Mobility at IUCN World Conservation Congress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7CCD8D9C-1973-CD77-71F1-873866FF7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663" y="8637313"/>
            <a:ext cx="271455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The Gulf Today – IUCN World Conservation Congress to be held in capital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3E74876A-768C-ED8B-5EA9-F64558AF6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475" y="8672511"/>
            <a:ext cx="26144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Khaleej </a:t>
            </a:r>
            <a:r>
              <a:rPr lang="en-US" sz="1400" dirty="0">
                <a:cs typeface="Poppins" panose="00000500000000000000" pitchFamily="2" charset="0"/>
              </a:rPr>
              <a:t>– Chery UAE and IUCN</a:t>
            </a:r>
            <a:endParaRPr lang="en-US" altLang="en-US" sz="1400" dirty="0">
              <a:cs typeface="Poppins" pitchFamily="2" charset="77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322EAFB7-40AD-07E2-EE6C-34555A9BD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2720" y="8529592"/>
            <a:ext cx="27145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Motor Mania Interview – Chery’s Zaher Sabbagh on the rise of Chinese cars in the UAE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1BC51362-F86C-F369-5F7B-2CCF988C9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391" y="8532113"/>
            <a:ext cx="277858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Bayan Interview - TIGGO 9 and Arrizo 8: Plug-In Hybrids Made for the UAE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EF27A-A1F9-C90F-9FDB-887036DB0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662" y="961606"/>
            <a:ext cx="2714551" cy="238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0FCA9C-04DE-8E0C-C2BD-8D5C6234E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351" y="728835"/>
            <a:ext cx="1371671" cy="2613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13001C-E3E7-6B71-83D4-4EE883687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022" y="728836"/>
            <a:ext cx="1678825" cy="2613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FCF401-0ECE-67D8-D068-E6E1C088F9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479" y="728835"/>
            <a:ext cx="2837999" cy="26457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5D7CE7-07A5-E74E-F8B1-3B5485025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9444" y="728835"/>
            <a:ext cx="2837999" cy="2682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75BE12-C923-EF9D-4BF5-43251C990C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56" y="6325158"/>
            <a:ext cx="4296810" cy="15508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5E6EF1-F80F-3F34-AAB1-843663DFAB9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7809"/>
          <a:stretch>
            <a:fillRect/>
          </a:stretch>
        </p:blipFill>
        <p:spPr>
          <a:xfrm>
            <a:off x="8207048" y="5622878"/>
            <a:ext cx="1873903" cy="2726139"/>
          </a:xfrm>
          <a:prstGeom prst="rect">
            <a:avLst/>
          </a:prstGeom>
        </p:spPr>
      </p:pic>
      <p:pic>
        <p:nvPicPr>
          <p:cNvPr id="45" name="Picture 44">
            <a:hlinkClick r:id="rId15"/>
            <a:extLst>
              <a:ext uri="{FF2B5EF4-FFF2-40B4-BE49-F238E27FC236}">
                <a16:creationId xmlns:a16="http://schemas.microsoft.com/office/drawing/2014/main" id="{A295F9E4-85E5-C3E9-4641-8172B6ED32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91470" y="5703063"/>
            <a:ext cx="3379490" cy="24187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466426-7998-A64B-7C07-23EA3FD4B2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31143" y="5938171"/>
            <a:ext cx="4056857" cy="20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96D8-4B43-2508-D439-87540DC1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32AAA8-D2DF-8BB3-0F85-527B8AA368A0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C90D9E-BD00-FBC2-7F29-F300A14AD73D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E2206A-31D3-EA7A-8500-92FB84416DC6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40BB6C-07F7-A462-9402-FCB3B51833CE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ED876BC-E55C-F0A9-F0DB-E8C1090ED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97" y="3643339"/>
            <a:ext cx="78400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Bayan Interview - TIGGO 9 and Arrizo 8: Plug-In Hybrids Made for the UAE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6E9FE1B6-51D7-E078-1B18-2D365771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2865" y="3643339"/>
            <a:ext cx="271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3"/>
              </a:rPr>
              <a:t>Al Bayan 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– Chery UAE launches </a:t>
            </a:r>
            <a:r>
              <a:rPr lang="en-US" sz="1400" dirty="0" err="1">
                <a:latin typeface="+mj-lt"/>
                <a:cs typeface="Poppins" panose="00000500000000000000" pitchFamily="2" charset="0"/>
              </a:rPr>
              <a:t>Tiggo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9 PHEV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176500AF-EB4A-5B8D-6F0A-1BFF9E64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9815" y="3647097"/>
            <a:ext cx="26144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Bayan Interview – UAE car market</a:t>
            </a:r>
            <a:endParaRPr lang="en-US" altLang="en-US" sz="1400" dirty="0">
              <a:cs typeface="Poppins" pitchFamily="2" charset="77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A0DCD1A7-CC6D-EACA-1F7F-721EDDBB2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282" y="8945822"/>
            <a:ext cx="27951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4"/>
              </a:rPr>
              <a:t>Strive ME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– Chery UAE Kicks-Off the First Edition of “Chery Art Hub”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7D8DF141-5E02-C613-3E83-843D5E288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8714" y="9053544"/>
            <a:ext cx="27785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5"/>
              </a:rPr>
              <a:t>Al Bilad Press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– China Paralympic Games Partnership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A1D41EF-B513-3974-327D-38C057865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226" y="1079568"/>
            <a:ext cx="4056857" cy="2095552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3BD36F0-773C-C7B4-53A6-3CD7AA2B1D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0512"/>
          <a:stretch>
            <a:fillRect/>
          </a:stretch>
        </p:blipFill>
        <p:spPr>
          <a:xfrm>
            <a:off x="7764809" y="599092"/>
            <a:ext cx="1896895" cy="282168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D84669E2-8E19-5295-E4D6-0A3F50303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0417" y="599092"/>
            <a:ext cx="2125062" cy="28216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29572C1B-73C8-F9F8-59E4-762E3BA1AB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65" y="599093"/>
            <a:ext cx="2837907" cy="2776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EA930-4AC3-B0CA-DBF4-A222458B92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5" b="10495"/>
          <a:stretch>
            <a:fillRect/>
          </a:stretch>
        </p:blipFill>
        <p:spPr>
          <a:xfrm>
            <a:off x="15526031" y="599092"/>
            <a:ext cx="1646492" cy="2776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AC72E-7FAA-FA46-CCE2-BF2E4DE81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6661" y="6593473"/>
            <a:ext cx="2898347" cy="2079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D72FD-D6FF-23AC-C7AF-5423602700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8714" y="6593473"/>
            <a:ext cx="2640529" cy="2079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8B1AFA-253D-1681-F79E-4337E4C22E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27737" y="6593474"/>
            <a:ext cx="3714194" cy="2079038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7832B488-0F7E-2955-930B-4E7AE8F0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6627" y="9053544"/>
            <a:ext cx="27785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+mj-lt"/>
                <a:cs typeface="Poppins" panose="00000500000000000000" pitchFamily="2" charset="0"/>
                <a:hlinkClick r:id="rId16"/>
              </a:rPr>
              <a:t>Assayyarat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– Chery UAE Launches AWR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FAB159-708B-B512-7007-61DFF51F7E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7702" y="6593474"/>
            <a:ext cx="3330854" cy="2079038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5A3A0EE7-BB72-0268-E815-5E09FD949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96" y="8945822"/>
            <a:ext cx="27785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  <a:hlinkClick r:id="rId18"/>
              </a:rPr>
              <a:t>Al Bilad Press 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Feature – Chery Safety Feature</a:t>
            </a:r>
          </a:p>
        </p:txBody>
      </p:sp>
    </p:spTree>
    <p:extLst>
      <p:ext uri="{BB962C8B-B14F-4D97-AF65-F5344CB8AC3E}">
        <p14:creationId xmlns:p14="http://schemas.microsoft.com/office/powerpoint/2010/main" val="201129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0A3D-4591-7892-80C6-748F6D5C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E38007-7850-985F-CCE8-22784AE4A6DE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DAD06B-7E59-60C8-ADB6-E00449DC44AE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22E9D1-7817-2586-DA9D-05FD45E084BF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340C0A-1E8A-3EC3-E155-ADDCE906B54A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E056A1E-58B0-D4DA-BD73-93823553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3863164"/>
            <a:ext cx="2962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Khaleej - </a:t>
            </a:r>
            <a:r>
              <a:rPr lang="it-IT" sz="1400" dirty="0">
                <a:latin typeface="+mj-lt"/>
                <a:cs typeface="Poppins" panose="00000500000000000000" pitchFamily="2" charset="0"/>
              </a:rPr>
              <a:t>FIA Conference in Samarkand 2024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8F3D0A8B-BF52-1071-7874-FEAB87A00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51" y="3863164"/>
            <a:ext cx="31354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Arab News - </a:t>
            </a:r>
            <a:r>
              <a:rPr lang="it-IT" sz="1400" dirty="0">
                <a:cs typeface="Poppins" panose="00000500000000000000" pitchFamily="2" charset="0"/>
              </a:rPr>
              <a:t>FIA Conference in Samarkand 2024</a:t>
            </a:r>
            <a:r>
              <a:rPr lang="en-US" sz="1400" dirty="0">
                <a:cs typeface="Poppins" panose="00000500000000000000" pitchFamily="2" charset="0"/>
              </a:rPr>
              <a:t> </a:t>
            </a:r>
            <a:endParaRPr lang="en-US" altLang="en-US" sz="1400" dirty="0">
              <a:cs typeface="Poppins" pitchFamily="2" charset="77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DDE6CA35-7703-8575-3040-48E79A7F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864" y="4006664"/>
            <a:ext cx="26587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Wahda - FIA joins MIT </a:t>
            </a:r>
            <a:r>
              <a:rPr lang="en-US" sz="1400" dirty="0" err="1">
                <a:latin typeface="+mj-lt"/>
                <a:cs typeface="Poppins" panose="00000500000000000000" pitchFamily="2" charset="0"/>
              </a:rPr>
              <a:t>Senseable</a:t>
            </a:r>
            <a:r>
              <a:rPr lang="en-US" sz="1400" dirty="0">
                <a:latin typeface="+mj-lt"/>
                <a:cs typeface="Poppins" panose="00000500000000000000" pitchFamily="2" charset="0"/>
              </a:rPr>
              <a:t> City Lab  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7F5C848B-522E-4FA1-6D7A-CAAE5C7A7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4313" y="3905714"/>
            <a:ext cx="2778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Etihad- FIA joins MIT </a:t>
            </a:r>
            <a:r>
              <a:rPr lang="en-US" sz="1400" dirty="0" err="1">
                <a:cs typeface="Poppins" panose="00000500000000000000" pitchFamily="2" charset="0"/>
              </a:rPr>
              <a:t>Senseable</a:t>
            </a:r>
            <a:r>
              <a:rPr lang="en-US" sz="1400" dirty="0">
                <a:cs typeface="Poppins" panose="00000500000000000000" pitchFamily="2" charset="0"/>
              </a:rPr>
              <a:t> City Lab  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197B20DF-1312-79C9-6F91-99D208AF1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586" y="8852757"/>
            <a:ext cx="271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Watan - FIA joins MIT </a:t>
            </a:r>
            <a:r>
              <a:rPr lang="en-US" sz="1400" dirty="0" err="1">
                <a:cs typeface="Poppins" panose="00000500000000000000" pitchFamily="2" charset="0"/>
              </a:rPr>
              <a:t>Senseable</a:t>
            </a:r>
            <a:r>
              <a:rPr lang="en-US" sz="1400" dirty="0">
                <a:cs typeface="Poppins" panose="00000500000000000000" pitchFamily="2" charset="0"/>
              </a:rPr>
              <a:t> City Lab  </a:t>
            </a: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F142135F-6286-6CD9-2FAB-F3263BFA5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619" y="8672512"/>
            <a:ext cx="26144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Khaleej Times - FIA joins MIT </a:t>
            </a:r>
            <a:r>
              <a:rPr lang="en-US" sz="1400" dirty="0" err="1">
                <a:cs typeface="Poppins" panose="00000500000000000000" pitchFamily="2" charset="0"/>
              </a:rPr>
              <a:t>Senseable</a:t>
            </a:r>
            <a:r>
              <a:rPr lang="en-US" sz="1400" dirty="0">
                <a:cs typeface="Poppins" panose="00000500000000000000" pitchFamily="2" charset="0"/>
              </a:rPr>
              <a:t> City Lab  </a:t>
            </a: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2C477C97-B969-4F4D-BEDA-164D2EB7C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864" y="8745035"/>
            <a:ext cx="27145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The Gulf Today - FIA joins MIT </a:t>
            </a:r>
            <a:r>
              <a:rPr lang="en-US" sz="1400" dirty="0" err="1">
                <a:cs typeface="Poppins" panose="00000500000000000000" pitchFamily="2" charset="0"/>
              </a:rPr>
              <a:t>Senseable</a:t>
            </a:r>
            <a:r>
              <a:rPr lang="en-US" sz="1400" dirty="0">
                <a:cs typeface="Poppins" panose="00000500000000000000" pitchFamily="2" charset="0"/>
              </a:rPr>
              <a:t> City Lab  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0194D1AF-592B-891F-BBE6-3B958D4FC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1535" y="8747557"/>
            <a:ext cx="27785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Qatar Tribune - Qatar Grand Prix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F58C4-2E50-83FB-D41F-A20EE0EA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42" t="9857"/>
          <a:stretch>
            <a:fillRect/>
          </a:stretch>
        </p:blipFill>
        <p:spPr>
          <a:xfrm>
            <a:off x="3690687" y="900752"/>
            <a:ext cx="3238501" cy="2465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C448B6-0FFC-11AE-5C77-2D6547FB4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19" r="37413"/>
          <a:stretch>
            <a:fillRect/>
          </a:stretch>
        </p:blipFill>
        <p:spPr>
          <a:xfrm>
            <a:off x="7085351" y="900752"/>
            <a:ext cx="3135426" cy="246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E2959A-9E82-3C4E-D5B6-67DF93C064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60" t="7806" r="1211" b="28696"/>
          <a:stretch/>
        </p:blipFill>
        <p:spPr>
          <a:xfrm>
            <a:off x="11012864" y="109992"/>
            <a:ext cx="1385191" cy="3509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93A0D0-AA7C-DBCB-2D0B-FBAF99115B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826" r="4337"/>
          <a:stretch>
            <a:fillRect/>
          </a:stretch>
        </p:blipFill>
        <p:spPr>
          <a:xfrm>
            <a:off x="13210415" y="1229615"/>
            <a:ext cx="3411940" cy="1808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7D511F-E095-407C-0C93-21C906955C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544" t="31663" r="9029" b="5689"/>
          <a:stretch>
            <a:fillRect/>
          </a:stretch>
        </p:blipFill>
        <p:spPr>
          <a:xfrm>
            <a:off x="3690687" y="6314616"/>
            <a:ext cx="3238500" cy="1887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82E4A3-FDFD-FFC2-5D0F-1953CEFBF0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069" t="10363" r="38215" b="5930"/>
          <a:stretch>
            <a:fillRect/>
          </a:stretch>
        </p:blipFill>
        <p:spPr>
          <a:xfrm>
            <a:off x="7325535" y="5900617"/>
            <a:ext cx="2867946" cy="24667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2AC907-F2F8-7688-9C82-2332EA436B2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440" r="36825" b="7190"/>
          <a:stretch>
            <a:fillRect/>
          </a:stretch>
        </p:blipFill>
        <p:spPr>
          <a:xfrm>
            <a:off x="10533495" y="6100549"/>
            <a:ext cx="2867113" cy="2101756"/>
          </a:xfrm>
          <a:prstGeom prst="rect">
            <a:avLst/>
          </a:prstGeom>
        </p:spPr>
      </p:pic>
      <p:pic>
        <p:nvPicPr>
          <p:cNvPr id="21" name="Picture 20" descr="A newspaper with images of a person on a motorcycle&#10;&#10;Description automatically generated">
            <a:extLst>
              <a:ext uri="{FF2B5EF4-FFF2-40B4-BE49-F238E27FC236}">
                <a16:creationId xmlns:a16="http://schemas.microsoft.com/office/drawing/2014/main" id="{B3A6E21C-A37F-13B0-76D8-57FCC935AC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76"/>
          <a:stretch/>
        </p:blipFill>
        <p:spPr>
          <a:xfrm>
            <a:off x="13631680" y="4815717"/>
            <a:ext cx="4409671" cy="34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7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38C4E-DE9A-1592-8403-1534A67C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4B6CA3-090D-2E00-D1FF-0F1EC3A60B79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B5072-C697-3D41-548A-DE7A8B74F704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5CAA0A-4F99-2F58-B4EA-1DD8C92A11A5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B8EFCD-8E4E-124E-9AAB-42C077AF2ED7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1B8E03D-1190-0ADD-9A43-24C3F5033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3970885"/>
            <a:ext cx="29623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Raya - </a:t>
            </a:r>
            <a:r>
              <a:rPr lang="fr-FR" sz="1400" dirty="0">
                <a:latin typeface="+mj-lt"/>
                <a:cs typeface="Poppins" panose="00000500000000000000" pitchFamily="2" charset="0"/>
              </a:rPr>
              <a:t>Qatar Grand Prix 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4983AEA2-DEC3-BA32-EC97-5BEB177A2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811" y="4078607"/>
            <a:ext cx="3135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Arab – Qatar Grand Prix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BD4A8450-82AB-B163-307A-95D638B0E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9324" y="3791219"/>
            <a:ext cx="26587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The Gulf Today - Online abuse puts sports at risk of losing stars – UAOA survey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finds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641F0423-39B3-6284-2233-C0115F10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73" y="3797992"/>
            <a:ext cx="277858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Auto Sport ME - </a:t>
            </a:r>
            <a:r>
              <a:rPr lang="en-US" sz="1400" dirty="0">
                <a:cs typeface="Poppins" panose="00000500000000000000" pitchFamily="2" charset="0"/>
              </a:rPr>
              <a:t>FIA President at the 24 Hours of Le Mans for the First Time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0230C34F-5797-18E9-48D3-7F72719EC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586" y="8960479"/>
            <a:ext cx="27145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</a:t>
            </a:r>
            <a:r>
              <a:rPr lang="en-US" sz="1400" dirty="0" err="1">
                <a:cs typeface="Poppins" panose="00000500000000000000" pitchFamily="2" charset="0"/>
              </a:rPr>
              <a:t>Sharq</a:t>
            </a:r>
            <a:r>
              <a:rPr lang="en-US" sz="1400" dirty="0">
                <a:cs typeface="Poppins" panose="00000500000000000000" pitchFamily="2" charset="0"/>
              </a:rPr>
              <a:t> - </a:t>
            </a:r>
            <a:r>
              <a:rPr lang="fr-FR" sz="1400" dirty="0">
                <a:cs typeface="Poppins" panose="00000500000000000000" pitchFamily="2" charset="0"/>
              </a:rPr>
              <a:t>Qatar Grand Prix </a:t>
            </a: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7198E78B-3966-21BD-A699-D766D8989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619" y="8672512"/>
            <a:ext cx="26144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Watan (QA) - </a:t>
            </a:r>
            <a:r>
              <a:rPr lang="fr-FR" sz="1400" dirty="0">
                <a:cs typeface="Poppins" panose="00000500000000000000" pitchFamily="2" charset="0"/>
              </a:rPr>
              <a:t>Qatar Grand Prix </a:t>
            </a: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F8D88A7D-637C-8DE8-33AA-CE2C9D1B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864" y="8637313"/>
            <a:ext cx="271455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Etihad - FIA President at the 24 Hours of Le Mans for the First Time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A582402C-599E-B2E1-4130-2FC1607BE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1535" y="8532114"/>
            <a:ext cx="277858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Al Fajr - FIA President at the 24 Hours of Le Mans for the First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76566-6B02-EB8B-56C1-44B2EE9F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75" y="259656"/>
            <a:ext cx="1913261" cy="335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3AE8F-8F00-2641-0BE0-CF4B3CAF8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750" y="128133"/>
            <a:ext cx="1988311" cy="3484444"/>
          </a:xfrm>
          <a:prstGeom prst="rect">
            <a:avLst/>
          </a:prstGeom>
        </p:spPr>
      </p:pic>
      <p:pic>
        <p:nvPicPr>
          <p:cNvPr id="8" name="Picture 7" descr="A newspaper with a person in a white robe&#10;&#10;Description automatically generated">
            <a:extLst>
              <a:ext uri="{FF2B5EF4-FFF2-40B4-BE49-F238E27FC236}">
                <a16:creationId xmlns:a16="http://schemas.microsoft.com/office/drawing/2014/main" id="{D37014E6-B1A9-D9CA-44BC-AB64B4E794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06" y="221709"/>
            <a:ext cx="1930675" cy="3390868"/>
          </a:xfrm>
          <a:prstGeom prst="rect">
            <a:avLst/>
          </a:prstGeom>
        </p:spPr>
      </p:pic>
      <p:pic>
        <p:nvPicPr>
          <p:cNvPr id="9" name="Picture 8" descr="A newspaper with a picture of men&#10;&#10;Description automatically generated">
            <a:extLst>
              <a:ext uri="{FF2B5EF4-FFF2-40B4-BE49-F238E27FC236}">
                <a16:creationId xmlns:a16="http://schemas.microsoft.com/office/drawing/2014/main" id="{8C35997D-71A0-94EA-2161-58D4A5B37D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86" y="4998839"/>
            <a:ext cx="2108460" cy="3213449"/>
          </a:xfrm>
          <a:prstGeom prst="rect">
            <a:avLst/>
          </a:prstGeom>
        </p:spPr>
      </p:pic>
      <p:pic>
        <p:nvPicPr>
          <p:cNvPr id="10" name="Picture 9" descr="A person in a suit and a person in a suit&#10;&#10;Description automatically generated">
            <a:extLst>
              <a:ext uri="{FF2B5EF4-FFF2-40B4-BE49-F238E27FC236}">
                <a16:creationId xmlns:a16="http://schemas.microsoft.com/office/drawing/2014/main" id="{7C0900BE-DFE1-5B51-1D3D-6010EF9AE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11" y="4852414"/>
            <a:ext cx="1429139" cy="3468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B779E-39AC-891B-11D0-E87599E51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2339" y="5007559"/>
            <a:ext cx="2804810" cy="362975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9A0A36-977C-DE02-B27B-E7A3853CC6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2" t="23375" r="3846" b="21608"/>
          <a:stretch/>
        </p:blipFill>
        <p:spPr bwMode="auto">
          <a:xfrm>
            <a:off x="13378885" y="6146607"/>
            <a:ext cx="4354663" cy="1419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83981-704E-135D-2173-7BEE0EC7B3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4225" y="369618"/>
            <a:ext cx="2321778" cy="321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87D110-97C1-6F09-5039-A9D2D0F3D4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9324" y="427076"/>
            <a:ext cx="2560800" cy="33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AF63-F72B-29FA-0CEA-7B6C2D6B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F2B360-ED79-5B0E-A44C-54A5EE7FA921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860466-A4CD-B7F4-DFDD-3372E325BBA5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6A3A25-79E1-EAFE-66E2-9F5DD5EAB1AA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69CADC-D760-485D-1856-A1B64D588DC1}"/>
              </a:ext>
            </a:extLst>
          </p:cNvPr>
          <p:cNvSpPr txBox="1"/>
          <p:nvPr/>
        </p:nvSpPr>
        <p:spPr>
          <a:xfrm>
            <a:off x="234726" y="1356848"/>
            <a:ext cx="274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Total Coverage &amp; Media Value Summary Stone X </a:t>
            </a:r>
            <a:endParaRPr lang="en-US" sz="3000" dirty="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40B57338-8BEA-F549-5D6C-0A5023F7D836}"/>
              </a:ext>
            </a:extLst>
          </p:cNvPr>
          <p:cNvSpPr/>
          <p:nvPr/>
        </p:nvSpPr>
        <p:spPr>
          <a:xfrm>
            <a:off x="3837892" y="5668288"/>
            <a:ext cx="3050976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380+</a:t>
            </a:r>
            <a:endParaRPr lang="en-US" sz="4438" dirty="0">
              <a:latin typeface="+mj-lt"/>
            </a:endParaRPr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A796D9AA-003B-486A-A2D9-E91C01E6ABF8}"/>
              </a:ext>
            </a:extLst>
          </p:cNvPr>
          <p:cNvSpPr/>
          <p:nvPr/>
        </p:nvSpPr>
        <p:spPr>
          <a:xfrm>
            <a:off x="4234370" y="6448742"/>
            <a:ext cx="2258020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Total Media Coverage</a:t>
            </a:r>
            <a:endParaRPr lang="en-US" sz="1688">
              <a:latin typeface="+mj-lt"/>
            </a:endParaRPr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899DF3E9-5105-E655-3218-F0D6AE6F1E68}"/>
              </a:ext>
            </a:extLst>
          </p:cNvPr>
          <p:cNvSpPr/>
          <p:nvPr/>
        </p:nvSpPr>
        <p:spPr>
          <a:xfrm>
            <a:off x="3837892" y="6819622"/>
            <a:ext cx="305097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313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 online, print, and TV</a:t>
            </a:r>
            <a:endParaRPr lang="en-US" sz="1313" dirty="0">
              <a:latin typeface="+mj-lt"/>
            </a:endParaRPr>
          </a:p>
        </p:txBody>
      </p:sp>
      <p:sp>
        <p:nvSpPr>
          <p:cNvPr id="61" name="Text 19">
            <a:extLst>
              <a:ext uri="{FF2B5EF4-FFF2-40B4-BE49-F238E27FC236}">
                <a16:creationId xmlns:a16="http://schemas.microsoft.com/office/drawing/2014/main" id="{FC57FEA4-27C4-7291-5D8F-139586E9E3A4}"/>
              </a:ext>
            </a:extLst>
          </p:cNvPr>
          <p:cNvSpPr/>
          <p:nvPr/>
        </p:nvSpPr>
        <p:spPr>
          <a:xfrm>
            <a:off x="7319640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$5M+</a:t>
            </a:r>
            <a:endParaRPr lang="en-US" sz="4438" dirty="0">
              <a:latin typeface="+mj-lt"/>
            </a:endParaRPr>
          </a:p>
        </p:txBody>
      </p:sp>
      <p:sp>
        <p:nvSpPr>
          <p:cNvPr id="62" name="Text 20">
            <a:extLst>
              <a:ext uri="{FF2B5EF4-FFF2-40B4-BE49-F238E27FC236}">
                <a16:creationId xmlns:a16="http://schemas.microsoft.com/office/drawing/2014/main" id="{514135B2-63B4-0819-9678-430B594FA5AD}"/>
              </a:ext>
            </a:extLst>
          </p:cNvPr>
          <p:cNvSpPr/>
          <p:nvPr/>
        </p:nvSpPr>
        <p:spPr>
          <a:xfrm>
            <a:off x="7488261" y="6448743"/>
            <a:ext cx="271373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PR Media Value</a:t>
            </a:r>
            <a:endParaRPr lang="en-US" sz="1688">
              <a:latin typeface="+mj-lt"/>
            </a:endParaRPr>
          </a:p>
        </p:txBody>
      </p:sp>
      <p:sp>
        <p:nvSpPr>
          <p:cNvPr id="63" name="Text 21">
            <a:extLst>
              <a:ext uri="{FF2B5EF4-FFF2-40B4-BE49-F238E27FC236}">
                <a16:creationId xmlns:a16="http://schemas.microsoft.com/office/drawing/2014/main" id="{AC99B495-BA9A-D640-A54E-508C7B569EF1}"/>
              </a:ext>
            </a:extLst>
          </p:cNvPr>
          <p:cNvSpPr/>
          <p:nvPr/>
        </p:nvSpPr>
        <p:spPr>
          <a:xfrm>
            <a:off x="10585226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120 M+</a:t>
            </a:r>
            <a:endParaRPr lang="en-US" sz="4438" dirty="0">
              <a:latin typeface="+mj-lt"/>
            </a:endParaRPr>
          </a:p>
        </p:txBody>
      </p:sp>
      <p:sp>
        <p:nvSpPr>
          <p:cNvPr id="64" name="Text 22">
            <a:extLst>
              <a:ext uri="{FF2B5EF4-FFF2-40B4-BE49-F238E27FC236}">
                <a16:creationId xmlns:a16="http://schemas.microsoft.com/office/drawing/2014/main" id="{7B4D2283-10C5-B098-D8AF-9C45CECF3234}"/>
              </a:ext>
            </a:extLst>
          </p:cNvPr>
          <p:cNvSpPr/>
          <p:nvPr/>
        </p:nvSpPr>
        <p:spPr>
          <a:xfrm>
            <a:off x="11038407" y="6448743"/>
            <a:ext cx="214476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Reach</a:t>
            </a:r>
            <a:endParaRPr lang="en-US" sz="1688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155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CCE7-613A-A925-5AE1-2404B449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D91DC9-59A1-CC30-14B9-58FA1FA3CD69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4E1A1B-3FE3-BA36-AD25-F2A7B13F4CDE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3C9005-1CD5-86DE-5178-F53FD0A889E4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7DAE4C-A613-73DE-DB33-CB24C30EB7F2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A8CB507-B10C-CED9-109B-DC444BE4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3755442"/>
            <a:ext cx="29623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Khaleej Times Feature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Crypto Market</a:t>
            </a:r>
            <a:endParaRPr lang="en-US" sz="1400" dirty="0">
              <a:latin typeface="+mj-lt"/>
              <a:cs typeface="Poppins" pitchFamily="2" charset="7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407DFD52-A428-CDB0-6E77-36AC8C2EA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6116" y="4006664"/>
            <a:ext cx="26587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Gulf Today Gold &amp; Silver market updates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4BCB1728-DF0B-BB87-4AE4-C4E2499EA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3056" y="3973955"/>
            <a:ext cx="2778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Khaleej Crude Oil Market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13282-4B1B-4345-604B-8D4FD0B48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9" y="685432"/>
            <a:ext cx="2301411" cy="3068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14A4C7-860D-1803-8986-B92C4F443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5359" b="29741"/>
          <a:stretch>
            <a:fillRect/>
          </a:stretch>
        </p:blipFill>
        <p:spPr>
          <a:xfrm>
            <a:off x="7375755" y="747171"/>
            <a:ext cx="2014430" cy="2976247"/>
          </a:xfrm>
          <a:prstGeom prst="rect">
            <a:avLst/>
          </a:pr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6EA20D8E-EE6F-1A08-48C6-1132A46B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735" y="3898942"/>
            <a:ext cx="2962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Ittihad Gold Market Feature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A9575C-97A1-2C3E-0D6B-058B70C4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638" t="22307" r="35362" b="19489"/>
          <a:stretch/>
        </p:blipFill>
        <p:spPr>
          <a:xfrm>
            <a:off x="10309846" y="814972"/>
            <a:ext cx="2728514" cy="29762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1056DE-C689-EF5C-F81F-3F8FB96114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11" t="24022" r="17598" b="12263"/>
          <a:stretch>
            <a:fillRect/>
          </a:stretch>
        </p:blipFill>
        <p:spPr>
          <a:xfrm>
            <a:off x="13391381" y="920782"/>
            <a:ext cx="4421834" cy="23195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F1F51-EDA9-218B-C819-163C205E2F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869" r="2348" b="7074"/>
          <a:stretch>
            <a:fillRect/>
          </a:stretch>
        </p:blipFill>
        <p:spPr>
          <a:xfrm>
            <a:off x="3771759" y="4940548"/>
            <a:ext cx="3522450" cy="1704693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4615C0EE-8794-9A72-E7E5-D3C11B40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106" y="7781822"/>
            <a:ext cx="29623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Dubai One Emirates News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354844"/>
                </a:solidFill>
                <a:latin typeface="Aptos" panose="020B0004020202020204" pitchFamily="34" charset="0"/>
                <a:hlinkClick r:id="rId8"/>
              </a:rPr>
              <a:t>https://x.com/Emirates_News/status/1975628618748596242?t=iwnr6gsWyUYECtwU2YGODg&amp;s=19</a:t>
            </a:r>
            <a:r>
              <a:rPr lang="en-US" sz="1400" dirty="0">
                <a:solidFill>
                  <a:srgbClr val="354844"/>
                </a:solidFill>
                <a:latin typeface="Aptos" panose="020B0004020202020204" pitchFamily="34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5D00E6-1D49-6D67-6424-9164245F1D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933" r="1861" b="6450"/>
          <a:stretch>
            <a:fillRect/>
          </a:stretch>
        </p:blipFill>
        <p:spPr>
          <a:xfrm>
            <a:off x="8164491" y="4990736"/>
            <a:ext cx="3616598" cy="1711711"/>
          </a:xfrm>
          <a:prstGeom prst="rect">
            <a:avLst/>
          </a:prstGeom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D4E5ECA0-F4A4-682C-7041-4EAE6EFAA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7724357"/>
            <a:ext cx="296239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Gulf News Opinion Piece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itchFamily="2" charset="77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hlinkClick r:id="rId10"/>
              </a:rPr>
              <a:t>https://gulfnews.com/business</a:t>
            </a:r>
            <a:r>
              <a:rPr lang="en-US" sz="1400" dirty="0"/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A96029-7489-6B63-20B2-B127812DDA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8358" y="4990736"/>
            <a:ext cx="3616597" cy="2033343"/>
          </a:xfrm>
          <a:prstGeom prst="rect">
            <a:avLst/>
          </a:prstGeom>
        </p:spPr>
      </p:pic>
      <p:sp>
        <p:nvSpPr>
          <p:cNvPr id="36" name="Rectangle 1">
            <a:extLst>
              <a:ext uri="{FF2B5EF4-FFF2-40B4-BE49-F238E27FC236}">
                <a16:creationId xmlns:a16="http://schemas.microsoft.com/office/drawing/2014/main" id="{CCF64727-457A-5162-1E86-B47FCB621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891" y="7876757"/>
            <a:ext cx="29623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Dubai TV Interview Forex Expo Dubai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354844"/>
                </a:solidFill>
                <a:latin typeface="Aptos" panose="020B0004020202020204" pitchFamily="34" charset="0"/>
                <a:hlinkClick r:id="rId12"/>
              </a:rPr>
              <a:t>https://www.instagram.com/reel/DPgpJjwig4X/?igsh=MWVubDJnbzduZGVycw%3D%3D</a:t>
            </a:r>
            <a:r>
              <a:rPr lang="en-US" sz="1400" dirty="0">
                <a:solidFill>
                  <a:srgbClr val="354844"/>
                </a:solidFill>
                <a:latin typeface="Aptos" panose="020B0004020202020204" pitchFamily="34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5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96D8-4B43-2508-D439-87540DC1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32AAA8-D2DF-8BB3-0F85-527B8AA368A0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C90D9E-BD00-FBC2-7F29-F300A14AD73D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E2206A-31D3-EA7A-8500-92FB84416DC6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40BB6C-07F7-A462-9402-FCB3B51833CE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ED876BC-E55C-F0A9-F0DB-E8C1090ED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96" y="3987258"/>
            <a:ext cx="35123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Poppins" panose="00000500000000000000" pitchFamily="2" charset="0"/>
              </a:rPr>
              <a:t>Khaleej Times Market Outlook 2025</a:t>
            </a: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176500AF-EB4A-5B8D-6F0A-1BFF9E64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9243" y="9034160"/>
            <a:ext cx="26144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latin typeface="+mj-lt"/>
                <a:cs typeface="Poppins" panose="00000500000000000000" pitchFamily="2" charset="0"/>
              </a:rPr>
              <a:t>SkynewsArabia</a:t>
            </a:r>
            <a:r>
              <a:rPr lang="en-US" altLang="en-US" sz="1400" dirty="0">
                <a:latin typeface="+mj-lt"/>
                <a:cs typeface="Poppins" panose="00000500000000000000" pitchFamily="2" charset="0"/>
              </a:rPr>
              <a:t> Int’l Market</a:t>
            </a:r>
            <a:endParaRPr lang="en-US" altLang="en-US" sz="1400" dirty="0">
              <a:cs typeface="Poppins" pitchFamily="2" charset="77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A0DCD1A7-CC6D-EACA-1F7F-721EDDBB2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282" y="9053543"/>
            <a:ext cx="2795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CNBC Arabia Interview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5A3A0EE7-BB72-0268-E815-5E09FD949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96" y="8622656"/>
            <a:ext cx="277858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Arabiya TV Business Regional Market </a:t>
            </a:r>
            <a:r>
              <a:rPr lang="en-US" sz="1400" dirty="0">
                <a:hlinkClick r:id="rId3"/>
              </a:rPr>
              <a:t>https://x.com/i/status/2003759662068335065</a:t>
            </a:r>
            <a:r>
              <a:rPr lang="en-US" sz="1400" dirty="0"/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8" name="Picture 7" descr="A newspaper with text on it&#10;&#10;AI-generated content may be incorrect.">
            <a:extLst>
              <a:ext uri="{FF2B5EF4-FFF2-40B4-BE49-F238E27FC236}">
                <a16:creationId xmlns:a16="http://schemas.microsoft.com/office/drawing/2014/main" id="{E8BD19FE-0E13-D5D9-CF8D-FADB96847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02" y="1430652"/>
            <a:ext cx="5413847" cy="181340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66682-6346-F49E-D46B-E7DA3034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78" t="11007" r="39722" b="11568"/>
          <a:stretch>
            <a:fillRect/>
          </a:stretch>
        </p:blipFill>
        <p:spPr>
          <a:xfrm>
            <a:off x="9262960" y="1434897"/>
            <a:ext cx="2802947" cy="2218425"/>
          </a:xfrm>
          <a:prstGeom prst="rect">
            <a:avLst/>
          </a:prstGeom>
        </p:spPr>
      </p:pic>
      <p:pic>
        <p:nvPicPr>
          <p:cNvPr id="13" name="Picture 12" descr="A person in red suit and a white building&#10;&#10;AI-generated content may be incorrect.">
            <a:extLst>
              <a:ext uri="{FF2B5EF4-FFF2-40B4-BE49-F238E27FC236}">
                <a16:creationId xmlns:a16="http://schemas.microsoft.com/office/drawing/2014/main" id="{53B6B923-BE19-440A-4968-FD932666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4422" y="6497130"/>
            <a:ext cx="3714195" cy="2088215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0AA8445D-F7A4-058E-7130-BA3364286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955" y="4007494"/>
            <a:ext cx="26144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Al Khaleej Market Outlook 2025-2026</a:t>
            </a:r>
            <a:endParaRPr lang="en-US" altLang="en-US" sz="1400" dirty="0">
              <a:cs typeface="Poppins" pitchFamily="2" charset="77"/>
            </a:endParaRPr>
          </a:p>
        </p:txBody>
      </p:sp>
      <p:pic>
        <p:nvPicPr>
          <p:cNvPr id="16" name="Picture 15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C0B8E494-01B5-69C0-CE16-FD484E1B0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702" y="6634534"/>
            <a:ext cx="3225411" cy="1813408"/>
          </a:xfrm>
          <a:prstGeom prst="rect">
            <a:avLst/>
          </a:prstGeom>
        </p:spPr>
      </p:pic>
      <p:pic>
        <p:nvPicPr>
          <p:cNvPr id="17" name="Picture 16" descr="A person in sunglasses on a street&#10;&#10;AI-generated content may be incorrect.">
            <a:extLst>
              <a:ext uri="{FF2B5EF4-FFF2-40B4-BE49-F238E27FC236}">
                <a16:creationId xmlns:a16="http://schemas.microsoft.com/office/drawing/2014/main" id="{0CF64E7C-2BA8-F8CB-5217-DCD04D888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7094" y="6520859"/>
            <a:ext cx="3680094" cy="2069043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2A4789-4D29-084E-6133-8A5A30B8073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22" t="14789" r="9167" b="5649"/>
          <a:stretch>
            <a:fillRect/>
          </a:stretch>
        </p:blipFill>
        <p:spPr>
          <a:xfrm>
            <a:off x="12989243" y="1489277"/>
            <a:ext cx="4146596" cy="2218426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DD18A94D-CE4C-2106-918B-890FF3F5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0639" y="4141146"/>
            <a:ext cx="26144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Poppins" panose="00000500000000000000" pitchFamily="2" charset="0"/>
              </a:rPr>
              <a:t>Khaleej Times Holiday Trading </a:t>
            </a:r>
            <a:endParaRPr lang="en-US" altLang="en-US" sz="1400" dirty="0"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753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AF63-F72B-29FA-0CEA-7B6C2D6B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F2B360-ED79-5B0E-A44C-54A5EE7FA921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860466-A4CD-B7F4-DFDD-3372E325BBA5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6A3A25-79E1-EAFE-66E2-9F5DD5EAB1AA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69CADC-D760-485D-1856-A1B64D588DC1}"/>
              </a:ext>
            </a:extLst>
          </p:cNvPr>
          <p:cNvSpPr txBox="1"/>
          <p:nvPr/>
        </p:nvSpPr>
        <p:spPr>
          <a:xfrm>
            <a:off x="234726" y="1356848"/>
            <a:ext cx="274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Total Coverage &amp; Media Value Summary </a:t>
            </a:r>
          </a:p>
          <a:p>
            <a:r>
              <a:rPr lang="en-US" sz="3000" b="1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RDH</a:t>
            </a:r>
            <a:endParaRPr lang="en-US" sz="3000" dirty="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40B57338-8BEA-F549-5D6C-0A5023F7D836}"/>
              </a:ext>
            </a:extLst>
          </p:cNvPr>
          <p:cNvSpPr/>
          <p:nvPr/>
        </p:nvSpPr>
        <p:spPr>
          <a:xfrm>
            <a:off x="3837892" y="5668288"/>
            <a:ext cx="3050976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375+</a:t>
            </a:r>
            <a:endParaRPr lang="en-US" sz="4438" dirty="0">
              <a:latin typeface="+mj-lt"/>
            </a:endParaRPr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A796D9AA-003B-486A-A2D9-E91C01E6ABF8}"/>
              </a:ext>
            </a:extLst>
          </p:cNvPr>
          <p:cNvSpPr/>
          <p:nvPr/>
        </p:nvSpPr>
        <p:spPr>
          <a:xfrm>
            <a:off x="4234370" y="6448742"/>
            <a:ext cx="2258020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Total Media Coverage</a:t>
            </a:r>
            <a:endParaRPr lang="en-US" sz="1688">
              <a:latin typeface="+mj-lt"/>
            </a:endParaRPr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899DF3E9-5105-E655-3218-F0D6AE6F1E68}"/>
              </a:ext>
            </a:extLst>
          </p:cNvPr>
          <p:cNvSpPr/>
          <p:nvPr/>
        </p:nvSpPr>
        <p:spPr>
          <a:xfrm>
            <a:off x="3837892" y="6819622"/>
            <a:ext cx="305097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313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 online, print, and social media</a:t>
            </a:r>
            <a:endParaRPr lang="en-US" sz="1313">
              <a:latin typeface="+mj-lt"/>
            </a:endParaRPr>
          </a:p>
        </p:txBody>
      </p:sp>
      <p:sp>
        <p:nvSpPr>
          <p:cNvPr id="61" name="Text 19">
            <a:extLst>
              <a:ext uri="{FF2B5EF4-FFF2-40B4-BE49-F238E27FC236}">
                <a16:creationId xmlns:a16="http://schemas.microsoft.com/office/drawing/2014/main" id="{FC57FEA4-27C4-7291-5D8F-139586E9E3A4}"/>
              </a:ext>
            </a:extLst>
          </p:cNvPr>
          <p:cNvSpPr/>
          <p:nvPr/>
        </p:nvSpPr>
        <p:spPr>
          <a:xfrm>
            <a:off x="7319640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$2.278M+</a:t>
            </a:r>
          </a:p>
        </p:txBody>
      </p:sp>
      <p:sp>
        <p:nvSpPr>
          <p:cNvPr id="62" name="Text 20">
            <a:extLst>
              <a:ext uri="{FF2B5EF4-FFF2-40B4-BE49-F238E27FC236}">
                <a16:creationId xmlns:a16="http://schemas.microsoft.com/office/drawing/2014/main" id="{514135B2-63B4-0819-9678-430B594FA5AD}"/>
              </a:ext>
            </a:extLst>
          </p:cNvPr>
          <p:cNvSpPr/>
          <p:nvPr/>
        </p:nvSpPr>
        <p:spPr>
          <a:xfrm>
            <a:off x="7488261" y="6448743"/>
            <a:ext cx="271373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PR Media Value</a:t>
            </a:r>
            <a:endParaRPr lang="en-US" sz="1688">
              <a:latin typeface="+mj-lt"/>
            </a:endParaRPr>
          </a:p>
        </p:txBody>
      </p:sp>
      <p:sp>
        <p:nvSpPr>
          <p:cNvPr id="63" name="Text 21">
            <a:extLst>
              <a:ext uri="{FF2B5EF4-FFF2-40B4-BE49-F238E27FC236}">
                <a16:creationId xmlns:a16="http://schemas.microsoft.com/office/drawing/2014/main" id="{AC99B495-BA9A-D640-A54E-508C7B569EF1}"/>
              </a:ext>
            </a:extLst>
          </p:cNvPr>
          <p:cNvSpPr/>
          <p:nvPr/>
        </p:nvSpPr>
        <p:spPr>
          <a:xfrm>
            <a:off x="10585226" y="5668288"/>
            <a:ext cx="3051125" cy="56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38"/>
              </a:lnSpc>
            </a:pPr>
            <a:r>
              <a:rPr lang="en-US" sz="4438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408M+</a:t>
            </a:r>
            <a:endParaRPr lang="en-US" sz="4438" dirty="0">
              <a:latin typeface="+mj-lt"/>
            </a:endParaRPr>
          </a:p>
        </p:txBody>
      </p:sp>
      <p:sp>
        <p:nvSpPr>
          <p:cNvPr id="64" name="Text 22">
            <a:extLst>
              <a:ext uri="{FF2B5EF4-FFF2-40B4-BE49-F238E27FC236}">
                <a16:creationId xmlns:a16="http://schemas.microsoft.com/office/drawing/2014/main" id="{7B4D2283-10C5-B098-D8AF-9C45CECF3234}"/>
              </a:ext>
            </a:extLst>
          </p:cNvPr>
          <p:cNvSpPr/>
          <p:nvPr/>
        </p:nvSpPr>
        <p:spPr>
          <a:xfrm>
            <a:off x="11038407" y="6448743"/>
            <a:ext cx="2144763" cy="26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sz="1688" b="1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Estimated Reach</a:t>
            </a:r>
            <a:endParaRPr lang="en-US" sz="1688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04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0A3D-4591-7892-80C6-748F6D5C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E38007-7850-985F-CCE8-22784AE4A6DE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DAD06B-7E59-60C8-ADB6-E00449DC44AE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22E9D1-7817-2586-DA9D-05FD45E084BF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340C0A-1E8A-3EC3-E155-ADDCE906B54A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0C5A0E-13B8-FC36-F408-1DEF9B43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40" y="593071"/>
            <a:ext cx="2962396" cy="294692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E056A1E-58B0-D4DA-BD73-93823553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740" y="3755442"/>
            <a:ext cx="29623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4"/>
              </a:rPr>
              <a:t>Al Wahda Newspaper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First phase of the Seamont Autograph sold out.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940219-0772-ADA3-4A7F-9254145FB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72" y="593071"/>
            <a:ext cx="3135426" cy="2959704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8F3D0A8B-BF52-1071-7874-FEAB87A00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51" y="3755442"/>
            <a:ext cx="31354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6"/>
              </a:rPr>
              <a:t>WAM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Development Holding, SAAS to develop AED1.6 billion project in Abu Dhabi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DDE6CA35-7703-8575-3040-48E79A7F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864" y="3791220"/>
            <a:ext cx="26587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Al Etihad - ESG Stallions incorporates its real estate companies into Royal Development Holding.</a:t>
            </a:r>
          </a:p>
        </p:txBody>
      </p:sp>
      <p:pic>
        <p:nvPicPr>
          <p:cNvPr id="33" name="Picture 32" descr="A person in a newspaper&#10;&#10;AI-generated content may be incorrect.">
            <a:extLst>
              <a:ext uri="{FF2B5EF4-FFF2-40B4-BE49-F238E27FC236}">
                <a16:creationId xmlns:a16="http://schemas.microsoft.com/office/drawing/2014/main" id="{F74CCAD7-7F98-121C-6F53-3E8D68542D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21" y="593072"/>
            <a:ext cx="2332247" cy="2959704"/>
          </a:xfrm>
          <a:prstGeom prst="rect">
            <a:avLst/>
          </a:prstGeom>
        </p:spPr>
      </p:pic>
      <p:pic>
        <p:nvPicPr>
          <p:cNvPr id="34" name="Picture 33" descr="A television screen with a news report&#10;&#10;AI-generated content may be incorrect.">
            <a:extLst>
              <a:ext uri="{FF2B5EF4-FFF2-40B4-BE49-F238E27FC236}">
                <a16:creationId xmlns:a16="http://schemas.microsoft.com/office/drawing/2014/main" id="{22ED5B14-B1D4-BD05-2724-94DE942816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42626"/>
          <a:stretch/>
        </p:blipFill>
        <p:spPr>
          <a:xfrm>
            <a:off x="13372425" y="594501"/>
            <a:ext cx="3067844" cy="2945497"/>
          </a:xfrm>
          <a:prstGeom prst="rect">
            <a:avLst/>
          </a:prstGeom>
        </p:spPr>
      </p:pic>
      <p:sp>
        <p:nvSpPr>
          <p:cNvPr id="35" name="Rectangle 1">
            <a:extLst>
              <a:ext uri="{FF2B5EF4-FFF2-40B4-BE49-F238E27FC236}">
                <a16:creationId xmlns:a16="http://schemas.microsoft.com/office/drawing/2014/main" id="{7F5C848B-522E-4FA1-6D7A-CAAE5C7A7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4313" y="3797992"/>
            <a:ext cx="277858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CNBC TV - ESG Group Launches Royal Development Holding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1FCC3EF-3EE6-587E-0A60-3391C3FE2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6586" y="5539285"/>
            <a:ext cx="2714550" cy="2751863"/>
          </a:xfrm>
          <a:prstGeom prst="rect">
            <a:avLst/>
          </a:prstGeom>
        </p:spPr>
      </p:pic>
      <p:sp>
        <p:nvSpPr>
          <p:cNvPr id="37" name="Rectangle 1">
            <a:extLst>
              <a:ext uri="{FF2B5EF4-FFF2-40B4-BE49-F238E27FC236}">
                <a16:creationId xmlns:a16="http://schemas.microsoft.com/office/drawing/2014/main" id="{197B20DF-1312-79C9-6F91-99D208AF1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586" y="8529592"/>
            <a:ext cx="271455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0"/>
              </a:rPr>
              <a:t>Al Arabiya Business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Development Holding, SAAS to develop AED1.6 billion project in Abu Dhabi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ABB6FC7-A4B2-9100-39D4-797A80803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2620" y="5516284"/>
            <a:ext cx="2614467" cy="2774864"/>
          </a:xfrm>
          <a:prstGeom prst="rect">
            <a:avLst/>
          </a:prstGeom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F142135F-6286-6CD9-2FAB-F3263BFA5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619" y="8564790"/>
            <a:ext cx="26144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2"/>
              </a:rPr>
              <a:t>Sky News Arabia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ESG Group Launches Royal Development Holding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4A63B30-6A0B-256A-9434-5ED6D0927A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5864" y="5516284"/>
            <a:ext cx="2737239" cy="2774864"/>
          </a:xfrm>
          <a:prstGeom prst="rect">
            <a:avLst/>
          </a:prstGeom>
        </p:spPr>
      </p:pic>
      <p:sp>
        <p:nvSpPr>
          <p:cNvPr id="42" name="Rectangle 1">
            <a:extLst>
              <a:ext uri="{FF2B5EF4-FFF2-40B4-BE49-F238E27FC236}">
                <a16:creationId xmlns:a16="http://schemas.microsoft.com/office/drawing/2014/main" id="{2C477C97-B969-4F4D-BEDA-164D2EB7C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864" y="8529592"/>
            <a:ext cx="27145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0"/>
              </a:rPr>
              <a:t>Al Arabiya Business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Development Holding partnership with SAAS Real Estate Company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30FE26-714C-4532-C4D9-846E3F24B8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5920" y="5516285"/>
            <a:ext cx="2090225" cy="2774864"/>
          </a:xfrm>
          <a:prstGeom prst="rect">
            <a:avLst/>
          </a:prstGeom>
        </p:spPr>
      </p:pic>
      <p:sp>
        <p:nvSpPr>
          <p:cNvPr id="44" name="Rectangle 1">
            <a:extLst>
              <a:ext uri="{FF2B5EF4-FFF2-40B4-BE49-F238E27FC236}">
                <a16:creationId xmlns:a16="http://schemas.microsoft.com/office/drawing/2014/main" id="{0194D1AF-592B-891F-BBE6-3B958D4FC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1535" y="8532114"/>
            <a:ext cx="277858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4"/>
              </a:rPr>
              <a:t>Khaleej Times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Royal Development, SAAS Properties sell out phase 1 of major branded residence project</a:t>
            </a:r>
          </a:p>
        </p:txBody>
      </p:sp>
    </p:spTree>
    <p:extLst>
      <p:ext uri="{BB962C8B-B14F-4D97-AF65-F5344CB8AC3E}">
        <p14:creationId xmlns:p14="http://schemas.microsoft.com/office/powerpoint/2010/main" val="6121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572A-01BD-70FE-42DA-8C0E7C1B3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5C73D1-C6DC-2E22-D03D-5031B43B1B4C}"/>
              </a:ext>
            </a:extLst>
          </p:cNvPr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AA7F25-D011-6E97-9905-302931985688}"/>
                </a:ext>
              </a:extLst>
            </p:cNvPr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55D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6FA0ED-3479-0D37-FB41-040E9B0A3BE8}"/>
                </a:ext>
              </a:extLst>
            </p:cNvPr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DCF0F5-F751-7F09-7CE5-9012FC549A88}"/>
              </a:ext>
            </a:extLst>
          </p:cNvPr>
          <p:cNvSpPr txBox="1"/>
          <p:nvPr/>
        </p:nvSpPr>
        <p:spPr>
          <a:xfrm>
            <a:off x="234726" y="1356848"/>
            <a:ext cx="274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Dubai" panose="020B0503030403030204" pitchFamily="34" charset="-78"/>
              </a:rPr>
              <a:t>Sample Top-Tier Coverage</a:t>
            </a:r>
            <a:endParaRPr lang="en-US" sz="3000">
              <a:solidFill>
                <a:schemeClr val="bg1"/>
              </a:solidFill>
              <a:latin typeface="+mj-lt"/>
              <a:cs typeface="Dubai" panose="020B0503030403030204" pitchFamily="34" charset="-78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7FC8D0D-083F-F159-1EFE-6D8842B1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423" y="3693626"/>
            <a:ext cx="64007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Al Etihad (</a:t>
            </a:r>
            <a:r>
              <a:rPr lang="en-US" sz="1400">
                <a:latin typeface="+mj-lt"/>
                <a:cs typeface="Poppins" panose="00000500000000000000" pitchFamily="2" charset="0"/>
                <a:hlinkClick r:id="rId3"/>
              </a:rPr>
              <a:t>Print</a:t>
            </a:r>
            <a:r>
              <a:rPr lang="en-US" sz="1400">
                <a:latin typeface="+mj-lt"/>
                <a:cs typeface="Poppins" panose="00000500000000000000" pitchFamily="2" charset="0"/>
              </a:rPr>
              <a:t> and </a:t>
            </a:r>
            <a:r>
              <a:rPr lang="en-US" sz="1400">
                <a:latin typeface="+mj-lt"/>
                <a:cs typeface="Poppins" panose="00000500000000000000" pitchFamily="2" charset="0"/>
                <a:hlinkClick r:id="rId4"/>
              </a:rPr>
              <a:t>Online</a:t>
            </a:r>
            <a:r>
              <a:rPr lang="en-US" sz="1400">
                <a:latin typeface="+mj-lt"/>
                <a:cs typeface="Poppins" panose="00000500000000000000" pitchFamily="2" charset="0"/>
              </a:rPr>
              <a:t>) - Royal Development Holding Launches Dh1,2 billion Radisson Residences Al Reem Island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BD7629-11E3-613E-8C6F-F61174CC1C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76" y="687529"/>
            <a:ext cx="4053888" cy="2698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F7A4C-77D3-3953-2066-DF8C7D98F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595" y="725640"/>
            <a:ext cx="3965755" cy="26602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C2D502-6E8D-864E-E3CD-FFA71E66D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396" y="7888081"/>
            <a:ext cx="39664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Al Khaleej (</a:t>
            </a:r>
            <a:r>
              <a:rPr lang="en-US" sz="1400">
                <a:latin typeface="+mj-lt"/>
                <a:cs typeface="Poppins" panose="00000500000000000000" pitchFamily="2" charset="0"/>
                <a:hlinkClick r:id="rId7"/>
              </a:rPr>
              <a:t>Online</a:t>
            </a:r>
            <a:r>
              <a:rPr lang="en-US" sz="1400">
                <a:latin typeface="+mj-lt"/>
                <a:cs typeface="Poppins" panose="00000500000000000000" pitchFamily="2" charset="0"/>
              </a:rPr>
              <a:t> and </a:t>
            </a:r>
            <a:r>
              <a:rPr lang="en-US" sz="1400">
                <a:latin typeface="+mj-lt"/>
                <a:cs typeface="Poppins" panose="00000500000000000000" pitchFamily="2" charset="0"/>
                <a:hlinkClick r:id="rId8"/>
              </a:rPr>
              <a:t>Print</a:t>
            </a:r>
            <a:r>
              <a:rPr lang="en-US" sz="1400">
                <a:latin typeface="+mj-lt"/>
                <a:cs typeface="Poppins" panose="00000500000000000000" pitchFamily="2" charset="0"/>
              </a:rPr>
              <a:t>) - Radisson Residences is a residential project launch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2FB889-3392-41A0-0FF1-A55C91514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646" y="4740068"/>
            <a:ext cx="3186229" cy="3009514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B78FB885-772E-72FA-90A3-A36FA9D6A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2901" y="3678237"/>
            <a:ext cx="422921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Al Bayan (</a:t>
            </a:r>
            <a:r>
              <a:rPr lang="en-US" sz="1400">
                <a:latin typeface="+mj-lt"/>
                <a:cs typeface="Poppins" panose="00000500000000000000" pitchFamily="2" charset="0"/>
                <a:hlinkClick r:id="rId10"/>
              </a:rPr>
              <a:t>Print</a:t>
            </a:r>
            <a:r>
              <a:rPr lang="en-US" sz="1400">
                <a:latin typeface="+mj-lt"/>
                <a:cs typeface="Poppins" panose="00000500000000000000" pitchFamily="2" charset="0"/>
              </a:rPr>
              <a:t> and </a:t>
            </a:r>
            <a:r>
              <a:rPr lang="en-US" sz="1400">
                <a:latin typeface="+mj-lt"/>
                <a:cs typeface="Poppins" panose="00000500000000000000" pitchFamily="2" charset="0"/>
                <a:hlinkClick r:id="rId11"/>
              </a:rPr>
              <a:t>Online</a:t>
            </a:r>
            <a:r>
              <a:rPr lang="en-US" sz="1400">
                <a:latin typeface="+mj-lt"/>
                <a:cs typeface="Poppins" panose="00000500000000000000" pitchFamily="2" charset="0"/>
              </a:rPr>
              <a:t>) - Royal Development Holding Launches Dh1,2 billion Radisson Residences Al Reem Island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D27BE0-921B-038E-358B-ED08EADB09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64786" y="725640"/>
            <a:ext cx="985126" cy="26602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FEAC3-DFE3-2A86-B548-4147E9B1D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62901" y="725640"/>
            <a:ext cx="2159923" cy="26602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730EED-A5FD-99AE-C043-1DB97990DD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4248" y="4740067"/>
            <a:ext cx="2116897" cy="3009515"/>
          </a:xfrm>
          <a:prstGeom prst="rect">
            <a:avLst/>
          </a:pr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66AC5C68-13C2-63DE-D5A4-15BAC7094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469" y="7916258"/>
            <a:ext cx="29794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</a:rPr>
              <a:t>The Gulf Today - Royal, SAAS to Develop Dh1.6b project</a:t>
            </a:r>
          </a:p>
        </p:txBody>
      </p:sp>
      <p:pic>
        <p:nvPicPr>
          <p:cNvPr id="25" name="Picture 24" descr="A group of men sitting at a table&#10;&#10;AI-generated content may be incorrect.">
            <a:extLst>
              <a:ext uri="{FF2B5EF4-FFF2-40B4-BE49-F238E27FC236}">
                <a16:creationId xmlns:a16="http://schemas.microsoft.com/office/drawing/2014/main" id="{C0E5A77F-C530-349C-DB79-5C2F989FFA8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69" y="4740066"/>
            <a:ext cx="3018078" cy="2853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B958E-4C62-231B-2CDA-0CE8FFB16B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19871" y="4740066"/>
            <a:ext cx="2903694" cy="2853026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4D451561-226A-FE6D-7673-8270515E0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9870" y="7893243"/>
            <a:ext cx="290369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+mj-lt"/>
                <a:cs typeface="Poppins" panose="00000500000000000000" pitchFamily="2" charset="0"/>
                <a:hlinkClick r:id="rId17"/>
              </a:rPr>
              <a:t>Construction Business News</a:t>
            </a:r>
            <a:r>
              <a:rPr lang="en-US" sz="1400">
                <a:latin typeface="+mj-lt"/>
                <a:cs typeface="Poppins" panose="00000500000000000000" pitchFamily="2" charset="0"/>
              </a:rPr>
              <a:t> - Feature Article: Abu Dhabi’s Real Estate: From City Building to Community Building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+mj-lt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195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0">
      <a:majorFont>
        <a:latin typeface="Dubai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1508f7-c889-4edf-b858-a3fc51f2912e">
      <Terms xmlns="http://schemas.microsoft.com/office/infopath/2007/PartnerControls"/>
    </lcf76f155ced4ddcb4097134ff3c332f>
    <TaxCatchAll xmlns="58e259ec-e241-4313-a471-1b45db81670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0834CCFEFF784D971A0D4CB79F9C4C" ma:contentTypeVersion="13" ma:contentTypeDescription="Create a new document." ma:contentTypeScope="" ma:versionID="fb982fabb0cfa930da703330ea58ae5b">
  <xsd:schema xmlns:xsd="http://www.w3.org/2001/XMLSchema" xmlns:xs="http://www.w3.org/2001/XMLSchema" xmlns:p="http://schemas.microsoft.com/office/2006/metadata/properties" xmlns:ns2="4a1508f7-c889-4edf-b858-a3fc51f2912e" xmlns:ns3="58e259ec-e241-4313-a471-1b45db816705" targetNamespace="http://schemas.microsoft.com/office/2006/metadata/properties" ma:root="true" ma:fieldsID="ba53688191b77cc29f1bad1349fd2afa" ns2:_="" ns3:_="">
    <xsd:import namespace="4a1508f7-c889-4edf-b858-a3fc51f2912e"/>
    <xsd:import namespace="58e259ec-e241-4313-a471-1b45db8167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508f7-c889-4edf-b858-a3fc51f29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35187fe-2f69-42f3-94e7-48a868ab42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259ec-e241-4313-a471-1b45db81670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49a5d47-6e3b-4157-b5d8-6464885d438d}" ma:internalName="TaxCatchAll" ma:showField="CatchAllData" ma:web="58e259ec-e241-4313-a471-1b45db8167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F275BD-19B4-4991-A145-153FCCD228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12AE33-BA3E-493E-9962-56791EAB3DEE}">
  <ds:schemaRefs>
    <ds:schemaRef ds:uri="4a1508f7-c889-4edf-b858-a3fc51f2912e"/>
    <ds:schemaRef ds:uri="58e259ec-e241-4313-a471-1b45db8167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1c4c392-b3e7-43ab-94eb-871ad8abe75f"/>
    <ds:schemaRef ds:uri="e59a1238-d890-4fa7-ab23-ca804f98bffe"/>
  </ds:schemaRefs>
</ds:datastoreItem>
</file>

<file path=customXml/itemProps3.xml><?xml version="1.0" encoding="utf-8"?>
<ds:datastoreItem xmlns:ds="http://schemas.openxmlformats.org/officeDocument/2006/customXml" ds:itemID="{4CEAFB3D-51E1-4635-880A-9B7A57D15C6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927</Words>
  <Application>Microsoft Office PowerPoint</Application>
  <PresentationFormat>Custom</PresentationFormat>
  <Paragraphs>125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Strategic Role of PR in 2025</dc:title>
  <dc:creator>Amal Zureikat</dc:creator>
  <dc:description>Presentation - Strategic Role of PR in 2025</dc:description>
  <cp:lastModifiedBy>Joumana Tannous</cp:lastModifiedBy>
  <cp:revision>7</cp:revision>
  <dcterms:created xsi:type="dcterms:W3CDTF">2006-08-16T00:00:00Z</dcterms:created>
  <dcterms:modified xsi:type="dcterms:W3CDTF">2026-02-13T06:19:18Z</dcterms:modified>
  <dc:identifier>DAG2WF1VKNo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0x010100E40834CCFEFF784D971A0D4CB79F9C4C</vt:lpwstr>
  </property>
  <property fmtid="{D5CDD505-2E9C-101B-9397-08002B2CF9AE}" pid="3" name="MediaServiceImageTags">
    <vt:lpwstr/>
  </property>
  <property fmtid="{D5CDD505-2E9C-101B-9397-08002B2CF9AE}" pid="4" name="Order">
    <vt:lpwstr>228000.000000000</vt:lpwstr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